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8" r:id="rId2"/>
    <p:sldId id="272" r:id="rId3"/>
    <p:sldId id="257" r:id="rId4"/>
    <p:sldId id="258" r:id="rId5"/>
    <p:sldId id="260" r:id="rId6"/>
    <p:sldId id="270" r:id="rId7"/>
    <p:sldId id="263" r:id="rId8"/>
    <p:sldId id="271" r:id="rId9"/>
    <p:sldId id="264" r:id="rId10"/>
    <p:sldId id="265" r:id="rId11"/>
    <p:sldId id="273" r:id="rId12"/>
    <p:sldId id="278" r:id="rId13"/>
    <p:sldId id="276" r:id="rId14"/>
    <p:sldId id="279" r:id="rId15"/>
    <p:sldId id="280" r:id="rId16"/>
    <p:sldId id="281" r:id="rId17"/>
    <p:sldId id="282" r:id="rId18"/>
    <p:sldId id="283" r:id="rId19"/>
    <p:sldId id="284" r:id="rId20"/>
    <p:sldId id="266" r:id="rId21"/>
    <p:sldId id="267" r:id="rId22"/>
    <p:sldId id="269" r:id="rId23"/>
    <p:sldId id="286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373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9666FB-C152-4372-A66F-CC78673B4D53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1"/>
      <dgm:spPr/>
    </dgm:pt>
    <dgm:pt modelId="{7498A226-42B6-421B-90CB-034DBBFB249A}">
      <dgm:prSet phldrT="[Текст]" custT="1"/>
      <dgm:spPr/>
      <dgm:t>
        <a:bodyPr/>
        <a:lstStyle/>
        <a:p>
          <a:r>
            <a:rPr lang="ru-RU" sz="2400" dirty="0" smtClean="0"/>
            <a:t>1 </a:t>
          </a:r>
          <a:r>
            <a:rPr lang="ru-RU" sz="2800" dirty="0" smtClean="0"/>
            <a:t>БЛОК</a:t>
          </a:r>
          <a:endParaRPr lang="ru-RU" sz="2400" dirty="0"/>
        </a:p>
      </dgm:t>
    </dgm:pt>
    <dgm:pt modelId="{3759222B-1BD5-420C-9F0D-C926A1117D2B}" type="parTrans" cxnId="{6C3B24B9-B3DC-4E14-8ED4-685B9915B966}">
      <dgm:prSet/>
      <dgm:spPr/>
      <dgm:t>
        <a:bodyPr/>
        <a:lstStyle/>
        <a:p>
          <a:endParaRPr lang="ru-RU"/>
        </a:p>
      </dgm:t>
    </dgm:pt>
    <dgm:pt modelId="{F74B3FB3-D5CB-4F46-BE6D-7E32F8FCB718}" type="sibTrans" cxnId="{6C3B24B9-B3DC-4E14-8ED4-685B9915B966}">
      <dgm:prSet/>
      <dgm:spPr/>
      <dgm:t>
        <a:bodyPr/>
        <a:lstStyle/>
        <a:p>
          <a:endParaRPr lang="ru-RU"/>
        </a:p>
      </dgm:t>
    </dgm:pt>
    <dgm:pt modelId="{06628D91-4218-4083-8FDF-20EF726E8AA1}">
      <dgm:prSet phldrT="[Текст]" custT="1"/>
      <dgm:spPr/>
      <dgm:t>
        <a:bodyPr/>
        <a:lstStyle/>
        <a:p>
          <a:r>
            <a:rPr lang="ru-RU" sz="1600" dirty="0" smtClean="0"/>
            <a:t>14 ТРЕНИ-РОВОК</a:t>
          </a:r>
          <a:endParaRPr lang="ru-RU" sz="1600" dirty="0"/>
        </a:p>
      </dgm:t>
    </dgm:pt>
    <dgm:pt modelId="{A39B428C-5579-4F37-BC22-965AEE50376D}" type="parTrans" cxnId="{03D782AA-486F-4CE8-954B-798BA20BC4EF}">
      <dgm:prSet/>
      <dgm:spPr/>
      <dgm:t>
        <a:bodyPr/>
        <a:lstStyle/>
        <a:p>
          <a:endParaRPr lang="ru-RU"/>
        </a:p>
      </dgm:t>
    </dgm:pt>
    <dgm:pt modelId="{4EF8EEC1-006E-4ACF-B299-CAA02F4D4564}" type="sibTrans" cxnId="{03D782AA-486F-4CE8-954B-798BA20BC4EF}">
      <dgm:prSet/>
      <dgm:spPr/>
      <dgm:t>
        <a:bodyPr/>
        <a:lstStyle/>
        <a:p>
          <a:endParaRPr lang="ru-RU"/>
        </a:p>
      </dgm:t>
    </dgm:pt>
    <dgm:pt modelId="{D81A6B44-484E-43DA-ACA4-3E17578C95F2}">
      <dgm:prSet phldrT="[Текст]" custT="1"/>
      <dgm:spPr/>
      <dgm:t>
        <a:bodyPr/>
        <a:lstStyle/>
        <a:p>
          <a:r>
            <a:rPr lang="ru-RU" sz="1100" dirty="0" smtClean="0"/>
            <a:t>5-7 </a:t>
          </a:r>
          <a:r>
            <a:rPr lang="ru-RU" sz="1200" dirty="0" smtClean="0"/>
            <a:t>ПРИМЕРОВ</a:t>
          </a:r>
          <a:r>
            <a:rPr lang="ru-RU" sz="1100" dirty="0" smtClean="0"/>
            <a:t> УПРАЖНЕНИЙ</a:t>
          </a:r>
          <a:endParaRPr lang="ru-RU" sz="1100" dirty="0"/>
        </a:p>
      </dgm:t>
    </dgm:pt>
    <dgm:pt modelId="{B7AEFAEF-B2BA-4A65-B0BA-D582BFDC836D}" type="parTrans" cxnId="{F29E9DEC-39E6-423A-9834-393AD73BCF4D}">
      <dgm:prSet/>
      <dgm:spPr/>
      <dgm:t>
        <a:bodyPr/>
        <a:lstStyle/>
        <a:p>
          <a:endParaRPr lang="ru-RU"/>
        </a:p>
      </dgm:t>
    </dgm:pt>
    <dgm:pt modelId="{E51A29CD-7D21-443A-9CD5-7E00180871D1}" type="sibTrans" cxnId="{F29E9DEC-39E6-423A-9834-393AD73BCF4D}">
      <dgm:prSet/>
      <dgm:spPr/>
      <dgm:t>
        <a:bodyPr/>
        <a:lstStyle/>
        <a:p>
          <a:endParaRPr lang="ru-RU"/>
        </a:p>
      </dgm:t>
    </dgm:pt>
    <dgm:pt modelId="{D28C3F42-2763-4ACA-ACA5-9BC6E53A34E5}" type="pres">
      <dgm:prSet presAssocID="{119666FB-C152-4372-A66F-CC78673B4D53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FDAD6B38-2120-4DD8-8430-B5C4CA2E196C}" type="pres">
      <dgm:prSet presAssocID="{7498A226-42B6-421B-90CB-034DBBFB249A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CF6D1F-1817-4F4C-9100-B95B2DF16F45}" type="pres">
      <dgm:prSet presAssocID="{7498A226-42B6-421B-90CB-034DBBFB249A}" presName="gear1srcNode" presStyleLbl="node1" presStyleIdx="0" presStyleCnt="3"/>
      <dgm:spPr/>
      <dgm:t>
        <a:bodyPr/>
        <a:lstStyle/>
        <a:p>
          <a:endParaRPr lang="ru-RU"/>
        </a:p>
      </dgm:t>
    </dgm:pt>
    <dgm:pt modelId="{CAEC0462-49B9-475F-ADA0-82E5FE4548CE}" type="pres">
      <dgm:prSet presAssocID="{7498A226-42B6-421B-90CB-034DBBFB249A}" presName="gear1dstNode" presStyleLbl="node1" presStyleIdx="0" presStyleCnt="3"/>
      <dgm:spPr/>
      <dgm:t>
        <a:bodyPr/>
        <a:lstStyle/>
        <a:p>
          <a:endParaRPr lang="ru-RU"/>
        </a:p>
      </dgm:t>
    </dgm:pt>
    <dgm:pt modelId="{1DB50A60-2308-41BE-A78C-E0F2E3078A3B}" type="pres">
      <dgm:prSet presAssocID="{06628D91-4218-4083-8FDF-20EF726E8AA1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C3BFF4-C879-4A1E-A0E1-E10447766B80}" type="pres">
      <dgm:prSet presAssocID="{06628D91-4218-4083-8FDF-20EF726E8AA1}" presName="gear2srcNode" presStyleLbl="node1" presStyleIdx="1" presStyleCnt="3"/>
      <dgm:spPr/>
      <dgm:t>
        <a:bodyPr/>
        <a:lstStyle/>
        <a:p>
          <a:endParaRPr lang="ru-RU"/>
        </a:p>
      </dgm:t>
    </dgm:pt>
    <dgm:pt modelId="{77DACE24-7CC5-4F5F-998C-A262BB3E2086}" type="pres">
      <dgm:prSet presAssocID="{06628D91-4218-4083-8FDF-20EF726E8AA1}" presName="gear2dstNode" presStyleLbl="node1" presStyleIdx="1" presStyleCnt="3"/>
      <dgm:spPr/>
      <dgm:t>
        <a:bodyPr/>
        <a:lstStyle/>
        <a:p>
          <a:endParaRPr lang="ru-RU"/>
        </a:p>
      </dgm:t>
    </dgm:pt>
    <dgm:pt modelId="{CEA9DD10-EC8F-43B6-A1B3-448FD6294CD2}" type="pres">
      <dgm:prSet presAssocID="{D81A6B44-484E-43DA-ACA4-3E17578C95F2}" presName="gear3" presStyleLbl="node1" presStyleIdx="2" presStyleCnt="3"/>
      <dgm:spPr/>
      <dgm:t>
        <a:bodyPr/>
        <a:lstStyle/>
        <a:p>
          <a:endParaRPr lang="ru-RU"/>
        </a:p>
      </dgm:t>
    </dgm:pt>
    <dgm:pt modelId="{74D61592-C14B-41D3-849E-C1FEB07CA249}" type="pres">
      <dgm:prSet presAssocID="{D81A6B44-484E-43DA-ACA4-3E17578C95F2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358697-E237-44DC-A6A5-29E71F149C6C}" type="pres">
      <dgm:prSet presAssocID="{D81A6B44-484E-43DA-ACA4-3E17578C95F2}" presName="gear3srcNode" presStyleLbl="node1" presStyleIdx="2" presStyleCnt="3"/>
      <dgm:spPr/>
      <dgm:t>
        <a:bodyPr/>
        <a:lstStyle/>
        <a:p>
          <a:endParaRPr lang="ru-RU"/>
        </a:p>
      </dgm:t>
    </dgm:pt>
    <dgm:pt modelId="{C9F240C1-6940-48FA-B465-C9986D2B2839}" type="pres">
      <dgm:prSet presAssocID="{D81A6B44-484E-43DA-ACA4-3E17578C95F2}" presName="gear3dstNode" presStyleLbl="node1" presStyleIdx="2" presStyleCnt="3"/>
      <dgm:spPr/>
      <dgm:t>
        <a:bodyPr/>
        <a:lstStyle/>
        <a:p>
          <a:endParaRPr lang="ru-RU"/>
        </a:p>
      </dgm:t>
    </dgm:pt>
    <dgm:pt modelId="{FB20A2D0-9169-4ACB-90BE-1003253BA006}" type="pres">
      <dgm:prSet presAssocID="{F74B3FB3-D5CB-4F46-BE6D-7E32F8FCB718}" presName="connector1" presStyleLbl="sibTrans2D1" presStyleIdx="0" presStyleCnt="3"/>
      <dgm:spPr/>
      <dgm:t>
        <a:bodyPr/>
        <a:lstStyle/>
        <a:p>
          <a:endParaRPr lang="ru-RU"/>
        </a:p>
      </dgm:t>
    </dgm:pt>
    <dgm:pt modelId="{BB4DBFD9-1257-415A-9FB4-D45D3550D2C3}" type="pres">
      <dgm:prSet presAssocID="{4EF8EEC1-006E-4ACF-B299-CAA02F4D4564}" presName="connector2" presStyleLbl="sibTrans2D1" presStyleIdx="1" presStyleCnt="3"/>
      <dgm:spPr/>
      <dgm:t>
        <a:bodyPr/>
        <a:lstStyle/>
        <a:p>
          <a:endParaRPr lang="ru-RU"/>
        </a:p>
      </dgm:t>
    </dgm:pt>
    <dgm:pt modelId="{F7CF77FB-AA35-49E4-8B95-F6E993F66499}" type="pres">
      <dgm:prSet presAssocID="{E51A29CD-7D21-443A-9CD5-7E00180871D1}" presName="connector3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6C3B24B9-B3DC-4E14-8ED4-685B9915B966}" srcId="{119666FB-C152-4372-A66F-CC78673B4D53}" destId="{7498A226-42B6-421B-90CB-034DBBFB249A}" srcOrd="0" destOrd="0" parTransId="{3759222B-1BD5-420C-9F0D-C926A1117D2B}" sibTransId="{F74B3FB3-D5CB-4F46-BE6D-7E32F8FCB718}"/>
    <dgm:cxn modelId="{A2E03BB1-95C1-44FB-BF77-24437E729314}" type="presOf" srcId="{D81A6B44-484E-43DA-ACA4-3E17578C95F2}" destId="{5A358697-E237-44DC-A6A5-29E71F149C6C}" srcOrd="2" destOrd="0" presId="urn:microsoft.com/office/officeart/2005/8/layout/gear1"/>
    <dgm:cxn modelId="{B76B6FE6-BF94-41DE-B2FD-05E467CD4925}" type="presOf" srcId="{06628D91-4218-4083-8FDF-20EF726E8AA1}" destId="{7BC3BFF4-C879-4A1E-A0E1-E10447766B80}" srcOrd="1" destOrd="0" presId="urn:microsoft.com/office/officeart/2005/8/layout/gear1"/>
    <dgm:cxn modelId="{A55F2420-7C60-40F4-A9F9-92F84DAC69E0}" type="presOf" srcId="{4EF8EEC1-006E-4ACF-B299-CAA02F4D4564}" destId="{BB4DBFD9-1257-415A-9FB4-D45D3550D2C3}" srcOrd="0" destOrd="0" presId="urn:microsoft.com/office/officeart/2005/8/layout/gear1"/>
    <dgm:cxn modelId="{59EC6DFE-A165-4D30-95DD-4B6EFE8DAA40}" type="presOf" srcId="{7498A226-42B6-421B-90CB-034DBBFB249A}" destId="{76CF6D1F-1817-4F4C-9100-B95B2DF16F45}" srcOrd="1" destOrd="0" presId="urn:microsoft.com/office/officeart/2005/8/layout/gear1"/>
    <dgm:cxn modelId="{03D782AA-486F-4CE8-954B-798BA20BC4EF}" srcId="{119666FB-C152-4372-A66F-CC78673B4D53}" destId="{06628D91-4218-4083-8FDF-20EF726E8AA1}" srcOrd="1" destOrd="0" parTransId="{A39B428C-5579-4F37-BC22-965AEE50376D}" sibTransId="{4EF8EEC1-006E-4ACF-B299-CAA02F4D4564}"/>
    <dgm:cxn modelId="{3D3153AE-28BF-47B7-ABEA-388A0ADCD0ED}" type="presOf" srcId="{D81A6B44-484E-43DA-ACA4-3E17578C95F2}" destId="{74D61592-C14B-41D3-849E-C1FEB07CA249}" srcOrd="1" destOrd="0" presId="urn:microsoft.com/office/officeart/2005/8/layout/gear1"/>
    <dgm:cxn modelId="{53D9F686-9FA3-4F9B-8B1F-72404E4C1734}" type="presOf" srcId="{E51A29CD-7D21-443A-9CD5-7E00180871D1}" destId="{F7CF77FB-AA35-49E4-8B95-F6E993F66499}" srcOrd="0" destOrd="0" presId="urn:microsoft.com/office/officeart/2005/8/layout/gear1"/>
    <dgm:cxn modelId="{818C334F-AACF-4712-ABA3-87D0A6CADFD8}" type="presOf" srcId="{06628D91-4218-4083-8FDF-20EF726E8AA1}" destId="{1DB50A60-2308-41BE-A78C-E0F2E3078A3B}" srcOrd="0" destOrd="0" presId="urn:microsoft.com/office/officeart/2005/8/layout/gear1"/>
    <dgm:cxn modelId="{6572E666-E606-4688-816C-00A89C2F004E}" type="presOf" srcId="{D81A6B44-484E-43DA-ACA4-3E17578C95F2}" destId="{C9F240C1-6940-48FA-B465-C9986D2B2839}" srcOrd="3" destOrd="0" presId="urn:microsoft.com/office/officeart/2005/8/layout/gear1"/>
    <dgm:cxn modelId="{6E1BDDA2-7B2B-4D4D-8DE6-79BFC85C7AFE}" type="presOf" srcId="{7498A226-42B6-421B-90CB-034DBBFB249A}" destId="{CAEC0462-49B9-475F-ADA0-82E5FE4548CE}" srcOrd="2" destOrd="0" presId="urn:microsoft.com/office/officeart/2005/8/layout/gear1"/>
    <dgm:cxn modelId="{D2402AC7-4F1A-4A29-B728-5E862B7FEF67}" type="presOf" srcId="{D81A6B44-484E-43DA-ACA4-3E17578C95F2}" destId="{CEA9DD10-EC8F-43B6-A1B3-448FD6294CD2}" srcOrd="0" destOrd="0" presId="urn:microsoft.com/office/officeart/2005/8/layout/gear1"/>
    <dgm:cxn modelId="{688C7DD1-D66F-4E5A-BDAF-5DC3BCE7A1F8}" type="presOf" srcId="{7498A226-42B6-421B-90CB-034DBBFB249A}" destId="{FDAD6B38-2120-4DD8-8430-B5C4CA2E196C}" srcOrd="0" destOrd="0" presId="urn:microsoft.com/office/officeart/2005/8/layout/gear1"/>
    <dgm:cxn modelId="{81152699-14C7-4864-80DD-A58BAF5CCFC6}" type="presOf" srcId="{06628D91-4218-4083-8FDF-20EF726E8AA1}" destId="{77DACE24-7CC5-4F5F-998C-A262BB3E2086}" srcOrd="2" destOrd="0" presId="urn:microsoft.com/office/officeart/2005/8/layout/gear1"/>
    <dgm:cxn modelId="{0CF893D0-E5C5-4579-AE66-B647C4555B48}" type="presOf" srcId="{119666FB-C152-4372-A66F-CC78673B4D53}" destId="{D28C3F42-2763-4ACA-ACA5-9BC6E53A34E5}" srcOrd="0" destOrd="0" presId="urn:microsoft.com/office/officeart/2005/8/layout/gear1"/>
    <dgm:cxn modelId="{F29E9DEC-39E6-423A-9834-393AD73BCF4D}" srcId="{119666FB-C152-4372-A66F-CC78673B4D53}" destId="{D81A6B44-484E-43DA-ACA4-3E17578C95F2}" srcOrd="2" destOrd="0" parTransId="{B7AEFAEF-B2BA-4A65-B0BA-D582BFDC836D}" sibTransId="{E51A29CD-7D21-443A-9CD5-7E00180871D1}"/>
    <dgm:cxn modelId="{E5538B0C-F4EE-43CB-9633-168C3DBDA1F3}" type="presOf" srcId="{F74B3FB3-D5CB-4F46-BE6D-7E32F8FCB718}" destId="{FB20A2D0-9169-4ACB-90BE-1003253BA006}" srcOrd="0" destOrd="0" presId="urn:microsoft.com/office/officeart/2005/8/layout/gear1"/>
    <dgm:cxn modelId="{7E98978A-3918-4D58-8F1A-6B60AFF17399}" type="presParOf" srcId="{D28C3F42-2763-4ACA-ACA5-9BC6E53A34E5}" destId="{FDAD6B38-2120-4DD8-8430-B5C4CA2E196C}" srcOrd="0" destOrd="0" presId="urn:microsoft.com/office/officeart/2005/8/layout/gear1"/>
    <dgm:cxn modelId="{2209DD6B-70FE-48CD-9AF1-86E01A150229}" type="presParOf" srcId="{D28C3F42-2763-4ACA-ACA5-9BC6E53A34E5}" destId="{76CF6D1F-1817-4F4C-9100-B95B2DF16F45}" srcOrd="1" destOrd="0" presId="urn:microsoft.com/office/officeart/2005/8/layout/gear1"/>
    <dgm:cxn modelId="{79128570-9C4E-4FA0-8636-B003524EB269}" type="presParOf" srcId="{D28C3F42-2763-4ACA-ACA5-9BC6E53A34E5}" destId="{CAEC0462-49B9-475F-ADA0-82E5FE4548CE}" srcOrd="2" destOrd="0" presId="urn:microsoft.com/office/officeart/2005/8/layout/gear1"/>
    <dgm:cxn modelId="{24AAAD78-DE1F-4691-95B7-278345997A23}" type="presParOf" srcId="{D28C3F42-2763-4ACA-ACA5-9BC6E53A34E5}" destId="{1DB50A60-2308-41BE-A78C-E0F2E3078A3B}" srcOrd="3" destOrd="0" presId="urn:microsoft.com/office/officeart/2005/8/layout/gear1"/>
    <dgm:cxn modelId="{A54C5148-92D3-4D4F-BB0C-7D153F2A3955}" type="presParOf" srcId="{D28C3F42-2763-4ACA-ACA5-9BC6E53A34E5}" destId="{7BC3BFF4-C879-4A1E-A0E1-E10447766B80}" srcOrd="4" destOrd="0" presId="urn:microsoft.com/office/officeart/2005/8/layout/gear1"/>
    <dgm:cxn modelId="{7F4DBD3D-5DBC-490E-891D-11000A9BAA01}" type="presParOf" srcId="{D28C3F42-2763-4ACA-ACA5-9BC6E53A34E5}" destId="{77DACE24-7CC5-4F5F-998C-A262BB3E2086}" srcOrd="5" destOrd="0" presId="urn:microsoft.com/office/officeart/2005/8/layout/gear1"/>
    <dgm:cxn modelId="{B59E65A2-3F77-4CD6-9757-7651E0BE0A79}" type="presParOf" srcId="{D28C3F42-2763-4ACA-ACA5-9BC6E53A34E5}" destId="{CEA9DD10-EC8F-43B6-A1B3-448FD6294CD2}" srcOrd="6" destOrd="0" presId="urn:microsoft.com/office/officeart/2005/8/layout/gear1"/>
    <dgm:cxn modelId="{78832B73-04F5-4F6B-BC29-EF2127CBFF8A}" type="presParOf" srcId="{D28C3F42-2763-4ACA-ACA5-9BC6E53A34E5}" destId="{74D61592-C14B-41D3-849E-C1FEB07CA249}" srcOrd="7" destOrd="0" presId="urn:microsoft.com/office/officeart/2005/8/layout/gear1"/>
    <dgm:cxn modelId="{C1A66781-787E-4E96-A98E-B5459AC83D9E}" type="presParOf" srcId="{D28C3F42-2763-4ACA-ACA5-9BC6E53A34E5}" destId="{5A358697-E237-44DC-A6A5-29E71F149C6C}" srcOrd="8" destOrd="0" presId="urn:microsoft.com/office/officeart/2005/8/layout/gear1"/>
    <dgm:cxn modelId="{DF7246BB-78B4-4B74-A5D4-3627FEACF8B8}" type="presParOf" srcId="{D28C3F42-2763-4ACA-ACA5-9BC6E53A34E5}" destId="{C9F240C1-6940-48FA-B465-C9986D2B2839}" srcOrd="9" destOrd="0" presId="urn:microsoft.com/office/officeart/2005/8/layout/gear1"/>
    <dgm:cxn modelId="{A60F6A4A-E458-4984-9505-70AC6B5A5AAB}" type="presParOf" srcId="{D28C3F42-2763-4ACA-ACA5-9BC6E53A34E5}" destId="{FB20A2D0-9169-4ACB-90BE-1003253BA006}" srcOrd="10" destOrd="0" presId="urn:microsoft.com/office/officeart/2005/8/layout/gear1"/>
    <dgm:cxn modelId="{6DC11E71-BF90-4AA3-A2A0-401EC201BF2F}" type="presParOf" srcId="{D28C3F42-2763-4ACA-ACA5-9BC6E53A34E5}" destId="{BB4DBFD9-1257-415A-9FB4-D45D3550D2C3}" srcOrd="11" destOrd="0" presId="urn:microsoft.com/office/officeart/2005/8/layout/gear1"/>
    <dgm:cxn modelId="{29E7A366-90DB-4641-8C36-00A7F0E280C0}" type="presParOf" srcId="{D28C3F42-2763-4ACA-ACA5-9BC6E53A34E5}" destId="{F7CF77FB-AA35-49E4-8B95-F6E993F66499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AD6B38-2120-4DD8-8430-B5C4CA2E196C}">
      <dsp:nvSpPr>
        <dsp:cNvPr id="0" name=""/>
        <dsp:cNvSpPr/>
      </dsp:nvSpPr>
      <dsp:spPr>
        <a:xfrm>
          <a:off x="2221446" y="2041426"/>
          <a:ext cx="2495077" cy="2495077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1 </a:t>
          </a:r>
          <a:r>
            <a:rPr lang="ru-RU" sz="2800" kern="1200" dirty="0" smtClean="0"/>
            <a:t>БЛОК</a:t>
          </a:r>
          <a:endParaRPr lang="ru-RU" sz="2400" kern="1200" dirty="0"/>
        </a:p>
      </dsp:txBody>
      <dsp:txXfrm>
        <a:off x="2723067" y="2625886"/>
        <a:ext cx="1491835" cy="1282521"/>
      </dsp:txXfrm>
    </dsp:sp>
    <dsp:sp modelId="{1DB50A60-2308-41BE-A78C-E0F2E3078A3B}">
      <dsp:nvSpPr>
        <dsp:cNvPr id="0" name=""/>
        <dsp:cNvSpPr/>
      </dsp:nvSpPr>
      <dsp:spPr>
        <a:xfrm>
          <a:off x="769765" y="1451681"/>
          <a:ext cx="1814601" cy="1814601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14 ТРЕНИ-РОВОК</a:t>
          </a:r>
          <a:endParaRPr lang="ru-RU" sz="1600" kern="1200" dirty="0"/>
        </a:p>
      </dsp:txBody>
      <dsp:txXfrm>
        <a:off x="1226596" y="1911273"/>
        <a:ext cx="900939" cy="895417"/>
      </dsp:txXfrm>
    </dsp:sp>
    <dsp:sp modelId="{CEA9DD10-EC8F-43B6-A1B3-448FD6294CD2}">
      <dsp:nvSpPr>
        <dsp:cNvPr id="0" name=""/>
        <dsp:cNvSpPr/>
      </dsp:nvSpPr>
      <dsp:spPr>
        <a:xfrm rot="20700000">
          <a:off x="1786127" y="199791"/>
          <a:ext cx="1777939" cy="1777939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5-7 </a:t>
          </a:r>
          <a:r>
            <a:rPr lang="ru-RU" sz="1200" kern="1200" dirty="0" smtClean="0"/>
            <a:t>ПРИМЕРОВ</a:t>
          </a:r>
          <a:r>
            <a:rPr lang="ru-RU" sz="1100" kern="1200" dirty="0" smtClean="0"/>
            <a:t> УПРАЖНЕНИЙ</a:t>
          </a:r>
          <a:endParaRPr lang="ru-RU" sz="1100" kern="1200" dirty="0"/>
        </a:p>
      </dsp:txBody>
      <dsp:txXfrm rot="-20700000">
        <a:off x="2176081" y="589745"/>
        <a:ext cx="998030" cy="998030"/>
      </dsp:txXfrm>
    </dsp:sp>
    <dsp:sp modelId="{FB20A2D0-9169-4ACB-90BE-1003253BA006}">
      <dsp:nvSpPr>
        <dsp:cNvPr id="0" name=""/>
        <dsp:cNvSpPr/>
      </dsp:nvSpPr>
      <dsp:spPr>
        <a:xfrm>
          <a:off x="2033362" y="1662776"/>
          <a:ext cx="3193698" cy="3193698"/>
        </a:xfrm>
        <a:prstGeom prst="circularArrow">
          <a:avLst>
            <a:gd name="adj1" fmla="val 4688"/>
            <a:gd name="adj2" fmla="val 299029"/>
            <a:gd name="adj3" fmla="val 2523790"/>
            <a:gd name="adj4" fmla="val 15844949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4DBFD9-1257-415A-9FB4-D45D3550D2C3}">
      <dsp:nvSpPr>
        <dsp:cNvPr id="0" name=""/>
        <dsp:cNvSpPr/>
      </dsp:nvSpPr>
      <dsp:spPr>
        <a:xfrm>
          <a:off x="448403" y="1048710"/>
          <a:ext cx="2320421" cy="2320421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CF77FB-AA35-49E4-8B95-F6E993F66499}">
      <dsp:nvSpPr>
        <dsp:cNvPr id="0" name=""/>
        <dsp:cNvSpPr/>
      </dsp:nvSpPr>
      <dsp:spPr>
        <a:xfrm>
          <a:off x="1374871" y="-191112"/>
          <a:ext cx="2501881" cy="2501881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32186-E87B-4DB0-A0DE-3F0382EC9E6E}" type="datetimeFigureOut">
              <a:rPr lang="ru-RU" smtClean="0"/>
              <a:t>27.09.2016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04C5E-7387-4E4C-8BEE-94430833E4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32186-E87B-4DB0-A0DE-3F0382EC9E6E}" type="datetimeFigureOut">
              <a:rPr lang="ru-RU" smtClean="0"/>
              <a:t>27.09.2016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04C5E-7387-4E4C-8BEE-94430833E4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32186-E87B-4DB0-A0DE-3F0382EC9E6E}" type="datetimeFigureOut">
              <a:rPr lang="ru-RU" smtClean="0"/>
              <a:t>27.09.2016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04C5E-7387-4E4C-8BEE-94430833E40E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32186-E87B-4DB0-A0DE-3F0382EC9E6E}" type="datetimeFigureOut">
              <a:rPr lang="ru-RU" smtClean="0"/>
              <a:t>27.09.2016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04C5E-7387-4E4C-8BEE-94430833E40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32186-E87B-4DB0-A0DE-3F0382EC9E6E}" type="datetimeFigureOut">
              <a:rPr lang="ru-RU" smtClean="0"/>
              <a:t>27.09.2016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04C5E-7387-4E4C-8BEE-94430833E4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32186-E87B-4DB0-A0DE-3F0382EC9E6E}" type="datetimeFigureOut">
              <a:rPr lang="ru-RU" smtClean="0"/>
              <a:t>27.09.2016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04C5E-7387-4E4C-8BEE-94430833E40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32186-E87B-4DB0-A0DE-3F0382EC9E6E}" type="datetimeFigureOut">
              <a:rPr lang="ru-RU" smtClean="0"/>
              <a:t>27.09.2016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04C5E-7387-4E4C-8BEE-94430833E4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32186-E87B-4DB0-A0DE-3F0382EC9E6E}" type="datetimeFigureOut">
              <a:rPr lang="ru-RU" smtClean="0"/>
              <a:t>27.09.2016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04C5E-7387-4E4C-8BEE-94430833E4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32186-E87B-4DB0-A0DE-3F0382EC9E6E}" type="datetimeFigureOut">
              <a:rPr lang="ru-RU" smtClean="0"/>
              <a:t>27.09.2016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04C5E-7387-4E4C-8BEE-94430833E4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32186-E87B-4DB0-A0DE-3F0382EC9E6E}" type="datetimeFigureOut">
              <a:rPr lang="ru-RU" smtClean="0"/>
              <a:t>27.09.2016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04C5E-7387-4E4C-8BEE-94430833E40E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32186-E87B-4DB0-A0DE-3F0382EC9E6E}" type="datetimeFigureOut">
              <a:rPr lang="ru-RU" smtClean="0"/>
              <a:t>27.09.2016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04C5E-7387-4E4C-8BEE-94430833E40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E132186-E87B-4DB0-A0DE-3F0382EC9E6E}" type="datetimeFigureOut">
              <a:rPr lang="ru-RU" smtClean="0"/>
              <a:t>27.09.2016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93A04C5E-7387-4E4C-8BEE-94430833E40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6_4_&#1087;&#1086;&#1076;&#1074;&#1086;&#1076;&#1103;&#1097;&#1077;&#1077;.M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Программа развития игрока 10-14 лет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005063"/>
            <a:ext cx="6944816" cy="1024137"/>
          </a:xfrm>
        </p:spPr>
        <p:txBody>
          <a:bodyPr/>
          <a:lstStyle/>
          <a:p>
            <a:r>
              <a:rPr lang="ru-RU" dirty="0" smtClean="0"/>
              <a:t>Совместная работа: РФС, </a:t>
            </a:r>
            <a:r>
              <a:rPr lang="en-US" dirty="0" smtClean="0"/>
              <a:t>DFB, ADIDAS</a:t>
            </a:r>
            <a:r>
              <a:rPr lang="ru-RU" dirty="0" smtClean="0"/>
              <a:t>, </a:t>
            </a:r>
            <a:r>
              <a:rPr lang="ru-RU" dirty="0" err="1" smtClean="0"/>
              <a:t>Минспорта</a:t>
            </a:r>
            <a:r>
              <a:rPr lang="ru-RU" dirty="0" smtClean="0"/>
              <a:t> России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987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Краткая характеристика наполнения программы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51521" y="3428999"/>
            <a:ext cx="8640960" cy="26971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dirty="0" smtClean="0"/>
              <a:t>48 типовых упражнений, адаптированных под возраст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26625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348880"/>
            <a:ext cx="4608512" cy="417646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1 блок – это средний цикл (</a:t>
            </a:r>
            <a:r>
              <a:rPr lang="ru-RU" dirty="0" err="1" smtClean="0"/>
              <a:t>мезоцикл</a:t>
            </a:r>
            <a:r>
              <a:rPr lang="ru-RU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1 блок – это 1 приоритетная тема и 2 сопутствующие</a:t>
            </a:r>
          </a:p>
          <a:p>
            <a:pPr>
              <a:lnSpc>
                <a:spcPct val="150000"/>
              </a:lnSpc>
            </a:pPr>
            <a:r>
              <a:rPr lang="ru-RU" dirty="0"/>
              <a:t>1</a:t>
            </a:r>
            <a:r>
              <a:rPr lang="ru-RU" dirty="0" smtClean="0"/>
              <a:t> блок длится 14 тренировок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Годичный цикл – это полный набор блоков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Каждый блок должен быть выполнен не менее 1 раза 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Упражнения в Программе – это только пример возможного решения задачи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260648"/>
            <a:ext cx="8712968" cy="12527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Краткая характеристика наполнения Программы</a:t>
            </a:r>
            <a:br>
              <a:rPr lang="ru-RU" dirty="0" smtClean="0"/>
            </a:br>
            <a:r>
              <a:rPr lang="ru-RU" sz="2400" dirty="0" smtClean="0"/>
              <a:t>планирование тренировочного процесса</a:t>
            </a:r>
            <a:endParaRPr lang="ru-RU" dirty="0"/>
          </a:p>
        </p:txBody>
      </p:sp>
      <p:pic>
        <p:nvPicPr>
          <p:cNvPr id="4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564904"/>
            <a:ext cx="2748238" cy="3983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03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04064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dirty="0"/>
              <a:t>Методические закономерности роста </a:t>
            </a:r>
            <a:r>
              <a:rPr lang="ru-RU" dirty="0" smtClean="0"/>
              <a:t>игрока</a:t>
            </a:r>
            <a:br>
              <a:rPr lang="ru-RU" dirty="0" smtClean="0"/>
            </a:br>
            <a:r>
              <a:rPr lang="ru-RU" sz="2700" dirty="0" smtClean="0"/>
              <a:t>характеристика Программы</a:t>
            </a:r>
            <a:endParaRPr lang="ru-RU" sz="2700" dirty="0"/>
          </a:p>
        </p:txBody>
      </p:sp>
      <p:pic>
        <p:nvPicPr>
          <p:cNvPr id="3076" name="Picture 4" descr="http://f-learn.ru/img/trenirovka-dribling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459625"/>
            <a:ext cx="1656184" cy="148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rusplt.ru/netcat_files/userfiles3/Novoross/DSC_48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648" y="4509120"/>
            <a:ext cx="2371680" cy="138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dflpodolsk.ru/images/dfc_kidsclub_young_vityaz_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509120"/>
            <a:ext cx="2455908" cy="138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www.maam.ru/upload/blogs/71e69e46e406fc5b052dbc4c62aefb08.jp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492897"/>
            <a:ext cx="1920213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71600" y="3943566"/>
            <a:ext cx="2220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Концентрация на мяче</a:t>
            </a:r>
            <a:endParaRPr lang="ru-RU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4860032" y="3933056"/>
            <a:ext cx="31614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Концентрация на мяче и воротах</a:t>
            </a:r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963964" y="5877272"/>
            <a:ext cx="2455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Концентрация на мяче, воротах и сопернике</a:t>
            </a:r>
            <a:endParaRPr lang="ru-RU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5152648" y="5877272"/>
            <a:ext cx="2371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Концентрация на мяче, воротах, сопернике и партнере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890578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Как мы анализируем игру?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76655" y="2564904"/>
            <a:ext cx="3463297" cy="2376264"/>
          </a:xfrm>
        </p:spPr>
        <p:txBody>
          <a:bodyPr/>
          <a:lstStyle/>
          <a:p>
            <a:r>
              <a:rPr lang="ru-RU" dirty="0" smtClean="0"/>
              <a:t>Прием (обработка)</a:t>
            </a:r>
          </a:p>
          <a:p>
            <a:r>
              <a:rPr lang="ru-RU" dirty="0" smtClean="0"/>
              <a:t>Передача</a:t>
            </a:r>
          </a:p>
          <a:p>
            <a:r>
              <a:rPr lang="ru-RU" dirty="0" smtClean="0"/>
              <a:t>Ведение (дриблинг)</a:t>
            </a:r>
          </a:p>
          <a:p>
            <a:r>
              <a:rPr lang="ru-RU" dirty="0" smtClean="0"/>
              <a:t>Удар</a:t>
            </a:r>
          </a:p>
          <a:p>
            <a:r>
              <a:rPr lang="ru-RU" dirty="0" smtClean="0"/>
              <a:t>Игра головой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5009552" y="1815096"/>
            <a:ext cx="3822192" cy="605792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Действия без мяча</a:t>
            </a:r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835968" y="1844824"/>
            <a:ext cx="3822192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Symbol" pitchFamily="18" charset="2"/>
              <a:buNone/>
            </a:pPr>
            <a:r>
              <a:rPr lang="ru-RU" dirty="0" smtClean="0"/>
              <a:t>Действия с мячом</a:t>
            </a:r>
            <a:endParaRPr lang="ru-RU" dirty="0"/>
          </a:p>
        </p:txBody>
      </p:sp>
      <p:sp>
        <p:nvSpPr>
          <p:cNvPr id="6" name="Объект 3"/>
          <p:cNvSpPr txBox="1">
            <a:spLocks/>
          </p:cNvSpPr>
          <p:nvPr/>
        </p:nvSpPr>
        <p:spPr>
          <a:xfrm>
            <a:off x="4572000" y="2492896"/>
            <a:ext cx="4204682" cy="2376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Открывание</a:t>
            </a:r>
          </a:p>
          <a:p>
            <a:r>
              <a:rPr lang="ru-RU" dirty="0" smtClean="0"/>
              <a:t>Сокращение пространства</a:t>
            </a:r>
          </a:p>
          <a:p>
            <a:r>
              <a:rPr lang="ru-RU" dirty="0" smtClean="0"/>
              <a:t>Опека</a:t>
            </a:r>
          </a:p>
          <a:p>
            <a:r>
              <a:rPr lang="ru-RU" dirty="0" smtClean="0"/>
              <a:t>Прессинг</a:t>
            </a:r>
          </a:p>
          <a:p>
            <a:r>
              <a:rPr lang="ru-RU" dirty="0" smtClean="0"/>
              <a:t>Выбор позиции</a:t>
            </a:r>
            <a:endParaRPr lang="ru-RU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835968" y="5229200"/>
            <a:ext cx="8128520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Symbol" pitchFamily="18" charset="2"/>
              <a:buNone/>
            </a:pPr>
            <a:r>
              <a:rPr lang="ru-RU" dirty="0" smtClean="0"/>
              <a:t>Понимание игры, групповое взаимодействие</a:t>
            </a:r>
            <a:endParaRPr lang="ru-RU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988368" y="5877272"/>
            <a:ext cx="7976120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Symbol" pitchFamily="18" charset="2"/>
              <a:buNone/>
            </a:pPr>
            <a:r>
              <a:rPr lang="ru-RU" dirty="0" smtClean="0"/>
              <a:t>Чтение игры, командное взаимодействие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3331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8328"/>
            <a:ext cx="8784976" cy="125272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В чем новизна Программы?</a:t>
            </a:r>
            <a:br>
              <a:rPr lang="ru-RU" sz="3600" dirty="0" smtClean="0"/>
            </a:br>
            <a:r>
              <a:rPr lang="ru-RU" sz="2700" b="1" dirty="0"/>
              <a:t>т</a:t>
            </a:r>
            <a:r>
              <a:rPr lang="ru-RU" sz="2700" b="1" dirty="0" smtClean="0"/>
              <a:t>еория «закладок». </a:t>
            </a:r>
            <a:r>
              <a:rPr lang="ru-RU" sz="3600" b="1" dirty="0" smtClean="0">
                <a:solidFill>
                  <a:srgbClr val="FF0000"/>
                </a:solidFill>
              </a:rPr>
              <a:t>Мяч </a:t>
            </a:r>
            <a:endParaRPr lang="ru-RU" sz="27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76655" y="2564904"/>
            <a:ext cx="3463297" cy="2376264"/>
          </a:xfrm>
        </p:spPr>
        <p:txBody>
          <a:bodyPr/>
          <a:lstStyle/>
          <a:p>
            <a:r>
              <a:rPr lang="ru-RU" dirty="0" smtClean="0"/>
              <a:t>Прием (обработка)</a:t>
            </a:r>
          </a:p>
          <a:p>
            <a:r>
              <a:rPr lang="ru-RU" dirty="0" smtClean="0"/>
              <a:t>Передача</a:t>
            </a:r>
          </a:p>
          <a:p>
            <a:r>
              <a:rPr lang="ru-RU" dirty="0" smtClean="0"/>
              <a:t>Ведение (дриблинг)</a:t>
            </a:r>
          </a:p>
          <a:p>
            <a:r>
              <a:rPr lang="ru-RU" dirty="0" smtClean="0"/>
              <a:t>Удар</a:t>
            </a:r>
          </a:p>
          <a:p>
            <a:r>
              <a:rPr lang="ru-RU" dirty="0" smtClean="0"/>
              <a:t>Игра головой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5009552" y="1815096"/>
            <a:ext cx="3822192" cy="605792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Действия без мяча</a:t>
            </a:r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835968" y="1844824"/>
            <a:ext cx="3822192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Symbol" pitchFamily="18" charset="2"/>
              <a:buNone/>
            </a:pPr>
            <a:r>
              <a:rPr lang="ru-RU" dirty="0" smtClean="0"/>
              <a:t>Действия с мячом</a:t>
            </a:r>
            <a:endParaRPr lang="ru-RU" dirty="0"/>
          </a:p>
        </p:txBody>
      </p:sp>
      <p:sp>
        <p:nvSpPr>
          <p:cNvPr id="6" name="Объект 3"/>
          <p:cNvSpPr txBox="1">
            <a:spLocks/>
          </p:cNvSpPr>
          <p:nvPr/>
        </p:nvSpPr>
        <p:spPr>
          <a:xfrm>
            <a:off x="4572000" y="2492896"/>
            <a:ext cx="4204682" cy="2376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Открывание</a:t>
            </a:r>
          </a:p>
          <a:p>
            <a:r>
              <a:rPr lang="ru-RU" dirty="0" smtClean="0"/>
              <a:t>Сокращение пространства</a:t>
            </a:r>
          </a:p>
          <a:p>
            <a:r>
              <a:rPr lang="ru-RU" dirty="0" smtClean="0"/>
              <a:t>Опека</a:t>
            </a:r>
          </a:p>
          <a:p>
            <a:r>
              <a:rPr lang="ru-RU" dirty="0" smtClean="0"/>
              <a:t>Прессинг</a:t>
            </a:r>
          </a:p>
          <a:p>
            <a:r>
              <a:rPr lang="ru-RU" dirty="0" smtClean="0"/>
              <a:t>Выбор позиции</a:t>
            </a:r>
            <a:endParaRPr lang="ru-RU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835968" y="5229200"/>
            <a:ext cx="8128520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Symbol" pitchFamily="18" charset="2"/>
              <a:buNone/>
            </a:pPr>
            <a:r>
              <a:rPr lang="ru-RU" dirty="0" smtClean="0"/>
              <a:t>Понимание игры, групповое взаимодействие</a:t>
            </a:r>
            <a:endParaRPr lang="ru-RU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988368" y="5877272"/>
            <a:ext cx="7976120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Symbol" pitchFamily="18" charset="2"/>
              <a:buNone/>
            </a:pPr>
            <a:r>
              <a:rPr lang="ru-RU" dirty="0" smtClean="0"/>
              <a:t>Чтение игры, командное взаимодействие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687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8328"/>
            <a:ext cx="8784976" cy="125272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В чем новизна Программы</a:t>
            </a:r>
            <a:br>
              <a:rPr lang="ru-RU" sz="3600" dirty="0" smtClean="0"/>
            </a:br>
            <a:r>
              <a:rPr lang="ru-RU" sz="2700" b="1" dirty="0"/>
              <a:t>т</a:t>
            </a:r>
            <a:r>
              <a:rPr lang="ru-RU" sz="2700" b="1" dirty="0" smtClean="0"/>
              <a:t>еория «закладок». </a:t>
            </a:r>
            <a:r>
              <a:rPr lang="ru-RU" sz="3600" b="1" dirty="0" err="1" smtClean="0">
                <a:solidFill>
                  <a:srgbClr val="FF0000"/>
                </a:solidFill>
              </a:rPr>
              <a:t>Мяч+ворота</a:t>
            </a:r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endParaRPr lang="ru-RU" sz="27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76655" y="2564904"/>
            <a:ext cx="3463297" cy="2376264"/>
          </a:xfrm>
        </p:spPr>
        <p:txBody>
          <a:bodyPr/>
          <a:lstStyle/>
          <a:p>
            <a:r>
              <a:rPr lang="ru-RU" dirty="0" smtClean="0"/>
              <a:t>Прием (обработка)</a:t>
            </a:r>
          </a:p>
          <a:p>
            <a:r>
              <a:rPr lang="ru-RU" dirty="0" smtClean="0"/>
              <a:t>Передача</a:t>
            </a:r>
          </a:p>
          <a:p>
            <a:r>
              <a:rPr lang="ru-RU" dirty="0" smtClean="0"/>
              <a:t>Ведение (дриблинг)</a:t>
            </a:r>
          </a:p>
          <a:p>
            <a:r>
              <a:rPr lang="ru-RU" dirty="0" smtClean="0"/>
              <a:t>Удар</a:t>
            </a:r>
          </a:p>
          <a:p>
            <a:r>
              <a:rPr lang="ru-RU" dirty="0" smtClean="0"/>
              <a:t>Игра головой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5009552" y="1815096"/>
            <a:ext cx="3822192" cy="605792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Действия без мяча</a:t>
            </a:r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835968" y="1844824"/>
            <a:ext cx="3822192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Symbol" pitchFamily="18" charset="2"/>
              <a:buNone/>
            </a:pPr>
            <a:r>
              <a:rPr lang="ru-RU" dirty="0" smtClean="0"/>
              <a:t>Действия с мячом</a:t>
            </a:r>
            <a:endParaRPr lang="ru-RU" dirty="0"/>
          </a:p>
        </p:txBody>
      </p:sp>
      <p:sp>
        <p:nvSpPr>
          <p:cNvPr id="6" name="Объект 3"/>
          <p:cNvSpPr txBox="1">
            <a:spLocks/>
          </p:cNvSpPr>
          <p:nvPr/>
        </p:nvSpPr>
        <p:spPr>
          <a:xfrm>
            <a:off x="4572000" y="2492896"/>
            <a:ext cx="4204682" cy="2376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Открывание</a:t>
            </a:r>
          </a:p>
          <a:p>
            <a:r>
              <a:rPr lang="ru-RU" dirty="0" smtClean="0"/>
              <a:t>Сокращение пространства</a:t>
            </a:r>
          </a:p>
          <a:p>
            <a:r>
              <a:rPr lang="ru-RU" dirty="0" smtClean="0"/>
              <a:t>Опека</a:t>
            </a:r>
          </a:p>
          <a:p>
            <a:r>
              <a:rPr lang="ru-RU" dirty="0" smtClean="0"/>
              <a:t>Прессинг</a:t>
            </a:r>
          </a:p>
          <a:p>
            <a:r>
              <a:rPr lang="ru-RU" dirty="0" smtClean="0"/>
              <a:t>Выбор позиции</a:t>
            </a:r>
            <a:endParaRPr lang="ru-RU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835968" y="5229200"/>
            <a:ext cx="8128520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Symbol" pitchFamily="18" charset="2"/>
              <a:buNone/>
            </a:pPr>
            <a:r>
              <a:rPr lang="ru-RU" dirty="0" smtClean="0"/>
              <a:t>Понимание игры, групповое взаимодействие</a:t>
            </a:r>
            <a:endParaRPr lang="ru-RU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988368" y="5877272"/>
            <a:ext cx="7976120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Symbol" pitchFamily="18" charset="2"/>
              <a:buNone/>
            </a:pPr>
            <a:r>
              <a:rPr lang="ru-RU" dirty="0" smtClean="0"/>
              <a:t>Чтение игры, командное взаимодействие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0370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8328"/>
            <a:ext cx="8784976" cy="125272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В чем новизна Программы?</a:t>
            </a:r>
            <a:br>
              <a:rPr lang="ru-RU" sz="3600" dirty="0" smtClean="0"/>
            </a:br>
            <a:r>
              <a:rPr lang="ru-RU" sz="2700" b="1" dirty="0"/>
              <a:t>т</a:t>
            </a:r>
            <a:r>
              <a:rPr lang="ru-RU" sz="2700" b="1" dirty="0" smtClean="0"/>
              <a:t>еория «закладок». </a:t>
            </a:r>
            <a:r>
              <a:rPr lang="ru-RU" sz="3600" b="1" dirty="0" err="1" smtClean="0">
                <a:solidFill>
                  <a:srgbClr val="FF0000"/>
                </a:solidFill>
              </a:rPr>
              <a:t>Мяч+ворота+соперник</a:t>
            </a:r>
            <a:endParaRPr lang="ru-RU" sz="27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76655" y="2564904"/>
            <a:ext cx="3463297" cy="2376264"/>
          </a:xfrm>
        </p:spPr>
        <p:txBody>
          <a:bodyPr/>
          <a:lstStyle/>
          <a:p>
            <a:r>
              <a:rPr lang="ru-RU" dirty="0" smtClean="0"/>
              <a:t>Прием (обработка)</a:t>
            </a:r>
          </a:p>
          <a:p>
            <a:r>
              <a:rPr lang="ru-RU" dirty="0" smtClean="0"/>
              <a:t>Передача</a:t>
            </a:r>
          </a:p>
          <a:p>
            <a:r>
              <a:rPr lang="ru-RU" dirty="0" smtClean="0"/>
              <a:t>Ведение (дриблинг)</a:t>
            </a:r>
          </a:p>
          <a:p>
            <a:r>
              <a:rPr lang="ru-RU" dirty="0" smtClean="0"/>
              <a:t>Удар</a:t>
            </a:r>
          </a:p>
          <a:p>
            <a:r>
              <a:rPr lang="ru-RU" dirty="0" smtClean="0"/>
              <a:t>Игра головой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5009552" y="1815096"/>
            <a:ext cx="3822192" cy="605792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Действия без мяча</a:t>
            </a:r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835968" y="1844824"/>
            <a:ext cx="3822192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Symbol" pitchFamily="18" charset="2"/>
              <a:buNone/>
            </a:pPr>
            <a:r>
              <a:rPr lang="ru-RU" dirty="0" smtClean="0"/>
              <a:t>Действия с мячом</a:t>
            </a:r>
            <a:endParaRPr lang="ru-RU" dirty="0"/>
          </a:p>
        </p:txBody>
      </p:sp>
      <p:sp>
        <p:nvSpPr>
          <p:cNvPr id="6" name="Объект 3"/>
          <p:cNvSpPr txBox="1">
            <a:spLocks/>
          </p:cNvSpPr>
          <p:nvPr/>
        </p:nvSpPr>
        <p:spPr>
          <a:xfrm>
            <a:off x="4572000" y="2492896"/>
            <a:ext cx="4204682" cy="2376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Открывание</a:t>
            </a:r>
          </a:p>
          <a:p>
            <a:r>
              <a:rPr lang="ru-RU" dirty="0" smtClean="0"/>
              <a:t>Сокращение пространства</a:t>
            </a:r>
          </a:p>
          <a:p>
            <a:r>
              <a:rPr lang="ru-RU" dirty="0" smtClean="0"/>
              <a:t>Опека</a:t>
            </a:r>
          </a:p>
          <a:p>
            <a:r>
              <a:rPr lang="ru-RU" dirty="0" smtClean="0"/>
              <a:t>Прессинг</a:t>
            </a:r>
          </a:p>
          <a:p>
            <a:r>
              <a:rPr lang="ru-RU" dirty="0" smtClean="0"/>
              <a:t>Выбор позиции</a:t>
            </a:r>
            <a:endParaRPr lang="ru-RU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835968" y="5229200"/>
            <a:ext cx="8128520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Symbol" pitchFamily="18" charset="2"/>
              <a:buNone/>
            </a:pPr>
            <a:r>
              <a:rPr lang="ru-RU" dirty="0" smtClean="0"/>
              <a:t>Понимание игры, групповое взаимодействие</a:t>
            </a:r>
            <a:endParaRPr lang="ru-RU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988368" y="5877272"/>
            <a:ext cx="7976120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Symbol" pitchFamily="18" charset="2"/>
              <a:buNone/>
            </a:pPr>
            <a:r>
              <a:rPr lang="ru-RU" dirty="0" smtClean="0"/>
              <a:t>Чтение игры, командное взаимодействие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397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8328"/>
            <a:ext cx="8784976" cy="1252728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В чем новизна Программы?</a:t>
            </a:r>
            <a:br>
              <a:rPr lang="ru-RU" sz="3600" dirty="0" smtClean="0"/>
            </a:br>
            <a:r>
              <a:rPr lang="ru-RU" sz="2700" b="1" dirty="0"/>
              <a:t>т</a:t>
            </a:r>
            <a:r>
              <a:rPr lang="ru-RU" sz="2700" b="1" dirty="0" smtClean="0"/>
              <a:t>еория «закладок». </a:t>
            </a:r>
            <a:r>
              <a:rPr lang="ru-RU" sz="3600" b="1" dirty="0" err="1" smtClean="0">
                <a:solidFill>
                  <a:srgbClr val="FF0000"/>
                </a:solidFill>
              </a:rPr>
              <a:t>Мяч+ворота+соперник+партнер</a:t>
            </a:r>
            <a:endParaRPr lang="ru-RU" sz="27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76655" y="2564904"/>
            <a:ext cx="3463297" cy="2376264"/>
          </a:xfrm>
        </p:spPr>
        <p:txBody>
          <a:bodyPr/>
          <a:lstStyle/>
          <a:p>
            <a:r>
              <a:rPr lang="ru-RU" dirty="0" smtClean="0"/>
              <a:t>Прием (обработка)</a:t>
            </a:r>
          </a:p>
          <a:p>
            <a:r>
              <a:rPr lang="ru-RU" dirty="0" smtClean="0"/>
              <a:t>Передача</a:t>
            </a:r>
          </a:p>
          <a:p>
            <a:r>
              <a:rPr lang="ru-RU" dirty="0" smtClean="0"/>
              <a:t>Ведение (дриблинг)</a:t>
            </a:r>
          </a:p>
          <a:p>
            <a:r>
              <a:rPr lang="ru-RU" dirty="0" smtClean="0"/>
              <a:t>Удар</a:t>
            </a:r>
          </a:p>
          <a:p>
            <a:r>
              <a:rPr lang="ru-RU" dirty="0" smtClean="0"/>
              <a:t>Игра головой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5009552" y="1815096"/>
            <a:ext cx="3822192" cy="605792"/>
          </a:xfrm>
        </p:spPr>
        <p:txBody>
          <a:bodyPr/>
          <a:lstStyle/>
          <a:p>
            <a:r>
              <a:rPr lang="ru-RU" dirty="0" smtClean="0"/>
              <a:t>Действия без мяча</a:t>
            </a:r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835968" y="1844824"/>
            <a:ext cx="3822192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Symbol" pitchFamily="18" charset="2"/>
              <a:buNone/>
            </a:pPr>
            <a:r>
              <a:rPr lang="ru-RU" dirty="0" smtClean="0"/>
              <a:t>Действия с мячом</a:t>
            </a:r>
            <a:endParaRPr lang="ru-RU" dirty="0"/>
          </a:p>
        </p:txBody>
      </p:sp>
      <p:sp>
        <p:nvSpPr>
          <p:cNvPr id="6" name="Объект 3"/>
          <p:cNvSpPr txBox="1">
            <a:spLocks/>
          </p:cNvSpPr>
          <p:nvPr/>
        </p:nvSpPr>
        <p:spPr>
          <a:xfrm>
            <a:off x="4572000" y="2492896"/>
            <a:ext cx="4204682" cy="2376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Открывание</a:t>
            </a:r>
          </a:p>
          <a:p>
            <a:r>
              <a:rPr lang="ru-RU" dirty="0" smtClean="0"/>
              <a:t>Сокращение пространства</a:t>
            </a:r>
          </a:p>
          <a:p>
            <a:r>
              <a:rPr lang="ru-RU" dirty="0" smtClean="0"/>
              <a:t>Опека</a:t>
            </a:r>
          </a:p>
          <a:p>
            <a:r>
              <a:rPr lang="ru-RU" dirty="0" smtClean="0"/>
              <a:t>Прессинг</a:t>
            </a:r>
          </a:p>
          <a:p>
            <a:r>
              <a:rPr lang="ru-RU" dirty="0" smtClean="0"/>
              <a:t>Выбор позиции</a:t>
            </a:r>
            <a:endParaRPr lang="ru-RU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835968" y="5229200"/>
            <a:ext cx="8128520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Symbol" pitchFamily="18" charset="2"/>
              <a:buNone/>
            </a:pPr>
            <a:r>
              <a:rPr lang="ru-RU" dirty="0" smtClean="0"/>
              <a:t>Понимание игры, групповое взаимодействие</a:t>
            </a:r>
            <a:endParaRPr lang="ru-RU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988368" y="5877272"/>
            <a:ext cx="7976120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Symbol" pitchFamily="18" charset="2"/>
              <a:buNone/>
            </a:pPr>
            <a:r>
              <a:rPr lang="ru-RU" dirty="0" smtClean="0"/>
              <a:t>Чтение игры, командное взаимодействие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4500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338328"/>
            <a:ext cx="9252520" cy="1252728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В чем новизна Программы?</a:t>
            </a:r>
            <a:br>
              <a:rPr lang="ru-RU" sz="3600" dirty="0" smtClean="0"/>
            </a:br>
            <a:r>
              <a:rPr lang="ru-RU" sz="2700" b="1" dirty="0"/>
              <a:t>т</a:t>
            </a:r>
            <a:r>
              <a:rPr lang="ru-RU" sz="2700" b="1" dirty="0" smtClean="0"/>
              <a:t>еория «закладок». </a:t>
            </a:r>
            <a:r>
              <a:rPr lang="ru-RU" sz="3100" b="1" dirty="0" err="1" smtClean="0">
                <a:solidFill>
                  <a:srgbClr val="FF0000"/>
                </a:solidFill>
              </a:rPr>
              <a:t>Мяч+ворота+соперникИ+партнерЫ</a:t>
            </a:r>
            <a:endParaRPr lang="ru-RU" sz="31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76655" y="2564904"/>
            <a:ext cx="3463297" cy="2376264"/>
          </a:xfrm>
        </p:spPr>
        <p:txBody>
          <a:bodyPr/>
          <a:lstStyle/>
          <a:p>
            <a:r>
              <a:rPr lang="ru-RU" dirty="0" smtClean="0"/>
              <a:t>Прием (обработка)</a:t>
            </a:r>
          </a:p>
          <a:p>
            <a:r>
              <a:rPr lang="ru-RU" dirty="0" smtClean="0"/>
              <a:t>Передача</a:t>
            </a:r>
          </a:p>
          <a:p>
            <a:r>
              <a:rPr lang="ru-RU" dirty="0" smtClean="0"/>
              <a:t>Ведение (дриблинг)</a:t>
            </a:r>
          </a:p>
          <a:p>
            <a:r>
              <a:rPr lang="ru-RU" dirty="0" smtClean="0"/>
              <a:t>Удар</a:t>
            </a:r>
          </a:p>
          <a:p>
            <a:r>
              <a:rPr lang="ru-RU" dirty="0" smtClean="0"/>
              <a:t>Игра головой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5009552" y="1815096"/>
            <a:ext cx="3822192" cy="605792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Действия без мяча</a:t>
            </a:r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835968" y="1844824"/>
            <a:ext cx="3822192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Symbol" pitchFamily="18" charset="2"/>
              <a:buNone/>
            </a:pPr>
            <a:r>
              <a:rPr lang="ru-RU" dirty="0" smtClean="0"/>
              <a:t>Действия с мячом</a:t>
            </a:r>
            <a:endParaRPr lang="ru-RU" dirty="0"/>
          </a:p>
        </p:txBody>
      </p:sp>
      <p:sp>
        <p:nvSpPr>
          <p:cNvPr id="6" name="Объект 3"/>
          <p:cNvSpPr txBox="1">
            <a:spLocks/>
          </p:cNvSpPr>
          <p:nvPr/>
        </p:nvSpPr>
        <p:spPr>
          <a:xfrm>
            <a:off x="4572000" y="2492896"/>
            <a:ext cx="4204682" cy="2376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Открывание</a:t>
            </a:r>
          </a:p>
          <a:p>
            <a:r>
              <a:rPr lang="ru-RU" dirty="0" smtClean="0"/>
              <a:t>Сокращение пространства</a:t>
            </a:r>
          </a:p>
          <a:p>
            <a:r>
              <a:rPr lang="ru-RU" dirty="0" smtClean="0"/>
              <a:t>Опека</a:t>
            </a:r>
          </a:p>
          <a:p>
            <a:r>
              <a:rPr lang="ru-RU" dirty="0" smtClean="0"/>
              <a:t>Прессинг</a:t>
            </a:r>
          </a:p>
          <a:p>
            <a:r>
              <a:rPr lang="ru-RU" dirty="0" smtClean="0"/>
              <a:t>Выбор позиции</a:t>
            </a:r>
            <a:endParaRPr lang="ru-RU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835968" y="5229200"/>
            <a:ext cx="8128520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Symbol" pitchFamily="18" charset="2"/>
              <a:buNone/>
            </a:pPr>
            <a:r>
              <a:rPr lang="ru-RU" dirty="0" smtClean="0"/>
              <a:t>Понимание игры, групповое взаимодействие</a:t>
            </a:r>
            <a:endParaRPr lang="ru-RU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988368" y="5877272"/>
            <a:ext cx="7976120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Symbol" pitchFamily="18" charset="2"/>
              <a:buNone/>
            </a:pPr>
            <a:r>
              <a:rPr lang="ru-RU" dirty="0" smtClean="0"/>
              <a:t>Чтение игры, командное взаимодействие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7458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3717031"/>
            <a:ext cx="7408333" cy="1296145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Раздел</a:t>
            </a:r>
            <a:r>
              <a:rPr lang="ru-RU" b="1" dirty="0" smtClean="0"/>
              <a:t> </a:t>
            </a:r>
            <a:r>
              <a:rPr lang="ru-RU" dirty="0" smtClean="0"/>
              <a:t>Программы</a:t>
            </a:r>
            <a:endParaRPr lang="ru-RU" dirty="0"/>
          </a:p>
          <a:p>
            <a:pPr marL="0" indent="0" algn="ctr">
              <a:buNone/>
            </a:pPr>
            <a:r>
              <a:rPr lang="ru-RU" b="1" dirty="0" smtClean="0"/>
              <a:t>Алгоритм действий если упражнение «не идет»</a:t>
            </a:r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Чем помочь тренеру при работе с Программой?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757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5" y="2348880"/>
            <a:ext cx="8208912" cy="4248471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Четырехстороннее Соглашение</a:t>
            </a:r>
            <a:r>
              <a:rPr lang="en-US" dirty="0" smtClean="0"/>
              <a:t> (</a:t>
            </a:r>
            <a:r>
              <a:rPr lang="ru-RU" dirty="0" smtClean="0"/>
              <a:t>31 июля 2015 г.):</a:t>
            </a:r>
          </a:p>
          <a:p>
            <a:pPr lvl="1"/>
            <a:r>
              <a:rPr lang="ru-RU" dirty="0" err="1" smtClean="0"/>
              <a:t>Минспорта</a:t>
            </a:r>
            <a:endParaRPr lang="ru-RU" dirty="0" smtClean="0"/>
          </a:p>
          <a:p>
            <a:pPr lvl="1"/>
            <a:r>
              <a:rPr lang="ru-RU" dirty="0" smtClean="0"/>
              <a:t>РФС</a:t>
            </a:r>
          </a:p>
          <a:p>
            <a:pPr lvl="1"/>
            <a:r>
              <a:rPr lang="en-US" dirty="0" smtClean="0"/>
              <a:t>DFB</a:t>
            </a:r>
          </a:p>
          <a:p>
            <a:pPr lvl="1"/>
            <a:r>
              <a:rPr lang="en-US" dirty="0" smtClean="0"/>
              <a:t>ADIDAS</a:t>
            </a:r>
            <a:endParaRPr lang="ru-RU" dirty="0" smtClean="0"/>
          </a:p>
          <a:p>
            <a:r>
              <a:rPr lang="ru-RU" dirty="0" smtClean="0"/>
              <a:t>В период сентябрь 2015 – сентябрь 2016:</a:t>
            </a:r>
          </a:p>
          <a:p>
            <a:pPr lvl="1"/>
            <a:r>
              <a:rPr lang="ru-RU" dirty="0" smtClean="0"/>
              <a:t>Мониторинг </a:t>
            </a:r>
          </a:p>
          <a:p>
            <a:pPr lvl="1"/>
            <a:r>
              <a:rPr lang="ru-RU" dirty="0" smtClean="0"/>
              <a:t>3 совместных семинара:</a:t>
            </a:r>
          </a:p>
          <a:p>
            <a:pPr lvl="2"/>
            <a:r>
              <a:rPr lang="ru-RU" dirty="0" smtClean="0"/>
              <a:t>Москва</a:t>
            </a:r>
          </a:p>
          <a:p>
            <a:pPr lvl="2"/>
            <a:r>
              <a:rPr lang="ru-RU" dirty="0" smtClean="0"/>
              <a:t>Волгоград </a:t>
            </a:r>
          </a:p>
          <a:p>
            <a:pPr lvl="2"/>
            <a:r>
              <a:rPr lang="ru-RU" dirty="0" smtClean="0"/>
              <a:t>Москва</a:t>
            </a:r>
          </a:p>
          <a:p>
            <a:pPr lvl="1"/>
            <a:r>
              <a:rPr lang="ru-RU" dirty="0" smtClean="0"/>
              <a:t>Написание Единой методической Программы развития игрока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 чего все начиналось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742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3356992"/>
            <a:ext cx="8928991" cy="2160240"/>
          </a:xfrm>
        </p:spPr>
        <p:txBody>
          <a:bodyPr>
            <a:normAutofit/>
          </a:bodyPr>
          <a:lstStyle/>
          <a:p>
            <a:r>
              <a:rPr lang="ru-RU" sz="2100" dirty="0" smtClean="0"/>
              <a:t>Нет блока «стандартные положения». Требуется разработка «с нуля»</a:t>
            </a:r>
          </a:p>
          <a:p>
            <a:endParaRPr lang="ru-RU" sz="2100" dirty="0"/>
          </a:p>
          <a:p>
            <a:r>
              <a:rPr lang="ru-RU" sz="2100" dirty="0" smtClean="0"/>
              <a:t>Нет блока «контроль». Требуется разработка с «нуля».</a:t>
            </a:r>
            <a:endParaRPr lang="ru-RU" sz="21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Чего в Программе не хватает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987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2420888"/>
            <a:ext cx="8892479" cy="4248472"/>
          </a:xfrm>
        </p:spPr>
        <p:txBody>
          <a:bodyPr>
            <a:normAutofit fontScale="92500"/>
          </a:bodyPr>
          <a:lstStyle/>
          <a:p>
            <a:pPr>
              <a:lnSpc>
                <a:spcPct val="120000"/>
              </a:lnSpc>
            </a:pPr>
            <a:r>
              <a:rPr lang="ru-RU" dirty="0" smtClean="0"/>
              <a:t>Годичная апробация в 30-35 УСП (с 1 ноября 2016 года)</a:t>
            </a:r>
          </a:p>
          <a:p>
            <a:pPr>
              <a:lnSpc>
                <a:spcPct val="120000"/>
              </a:lnSpc>
            </a:pPr>
            <a:r>
              <a:rPr lang="ru-RU" dirty="0" smtClean="0"/>
              <a:t>Обучение тренеров – пересмотр программ подготовки на лицензии РФС «С», «</a:t>
            </a:r>
            <a:r>
              <a:rPr lang="en-US" dirty="0" smtClean="0"/>
              <a:t>D</a:t>
            </a:r>
            <a:r>
              <a:rPr lang="ru-RU" dirty="0" smtClean="0"/>
              <a:t>» (разработка программы и внедрение </a:t>
            </a:r>
            <a:r>
              <a:rPr lang="en-US" dirty="0" smtClean="0"/>
              <a:t>E-education) </a:t>
            </a:r>
            <a:endParaRPr lang="ru-RU" dirty="0" smtClean="0"/>
          </a:p>
          <a:p>
            <a:pPr>
              <a:lnSpc>
                <a:spcPct val="120000"/>
              </a:lnSpc>
            </a:pPr>
            <a:r>
              <a:rPr lang="ru-RU" dirty="0" smtClean="0"/>
              <a:t>Разработка блока «стандартные положения»</a:t>
            </a:r>
          </a:p>
          <a:p>
            <a:pPr>
              <a:lnSpc>
                <a:spcPct val="120000"/>
              </a:lnSpc>
            </a:pPr>
            <a:r>
              <a:rPr lang="ru-RU" dirty="0" smtClean="0"/>
              <a:t>Внесение изменений в Программу в течение годичной апробации</a:t>
            </a:r>
          </a:p>
          <a:p>
            <a:pPr>
              <a:lnSpc>
                <a:spcPct val="120000"/>
              </a:lnSpc>
            </a:pPr>
            <a:r>
              <a:rPr lang="ru-RU" dirty="0" smtClean="0"/>
              <a:t>Внесение изменений (дополнений) в Федеральный стандарт спортивной подготовки (футбол)</a:t>
            </a:r>
          </a:p>
          <a:p>
            <a:pPr>
              <a:lnSpc>
                <a:spcPct val="120000"/>
              </a:lnSpc>
            </a:pPr>
            <a:r>
              <a:rPr lang="ru-RU" dirty="0" smtClean="0"/>
              <a:t>Внедрение программы в спортивные школы (с 1 сентября 2017 года)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дальше?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39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2564904"/>
            <a:ext cx="8712969" cy="388843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dirty="0"/>
              <a:t>Мотивация участников </a:t>
            </a:r>
            <a:r>
              <a:rPr lang="ru-RU" dirty="0" smtClean="0"/>
              <a:t>проекта 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ru-RU" dirty="0" smtClean="0"/>
              <a:t>Организационная и административная поддержка со стороны администрации УСП, </a:t>
            </a:r>
            <a:r>
              <a:rPr lang="ru-RU" dirty="0" err="1" smtClean="0"/>
              <a:t>РОИВов</a:t>
            </a:r>
            <a:r>
              <a:rPr lang="ru-RU" dirty="0" smtClean="0"/>
              <a:t> </a:t>
            </a:r>
            <a:endParaRPr lang="ru-RU" dirty="0"/>
          </a:p>
          <a:p>
            <a:pPr>
              <a:lnSpc>
                <a:spcPct val="150000"/>
              </a:lnSpc>
            </a:pPr>
            <a:r>
              <a:rPr lang="ru-RU" dirty="0" smtClean="0"/>
              <a:t>Ответственность и отчётность участников апробации перед РФС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необходимо обеспечить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552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/>
            <a:r>
              <a:rPr lang="ru-RU" sz="4400" b="1" dirty="0"/>
              <a:t>И помните</a:t>
            </a:r>
            <a:r>
              <a:rPr lang="en-GB" sz="4400" b="1" dirty="0"/>
              <a:t>…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800" b="1" dirty="0"/>
              <a:t>«Кто никогда не ошибался, </a:t>
            </a:r>
            <a:endParaRPr lang="en-GB" sz="2800" b="1" dirty="0"/>
          </a:p>
          <a:p>
            <a:r>
              <a:rPr lang="ru-RU" sz="2800" b="1" dirty="0"/>
              <a:t>тот никогда не пробовал </a:t>
            </a:r>
            <a:endParaRPr lang="en-GB" sz="2800" b="1" dirty="0"/>
          </a:p>
          <a:p>
            <a:r>
              <a:rPr lang="ru-RU" sz="2800" b="1" dirty="0"/>
              <a:t>что-то новое»</a:t>
            </a:r>
            <a:endParaRPr lang="en-GB" sz="2800" dirty="0"/>
          </a:p>
          <a:p>
            <a:endParaRPr lang="ru-RU" sz="2800" dirty="0"/>
          </a:p>
        </p:txBody>
      </p:sp>
      <p:pic>
        <p:nvPicPr>
          <p:cNvPr id="7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1124744"/>
            <a:ext cx="4303472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11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2348880"/>
            <a:ext cx="8856983" cy="4392487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У юных футболистов нет понимания структуры игры</a:t>
            </a:r>
          </a:p>
          <a:p>
            <a:r>
              <a:rPr lang="ru-RU" dirty="0" smtClean="0"/>
              <a:t>Тренеры не владеют практическими навыками конструкции «футбольных» упражнений</a:t>
            </a:r>
          </a:p>
          <a:p>
            <a:r>
              <a:rPr lang="ru-RU" dirty="0" smtClean="0"/>
              <a:t>Тренеры при обучении элементам главным образом используют вербальные (речевые) методы</a:t>
            </a:r>
          </a:p>
          <a:p>
            <a:r>
              <a:rPr lang="ru-RU" dirty="0" smtClean="0"/>
              <a:t>Тренеры просто переносят упражнения «взрослого» футбола в свою тренировку</a:t>
            </a:r>
          </a:p>
          <a:p>
            <a:r>
              <a:rPr lang="ru-RU" dirty="0" smtClean="0"/>
              <a:t>Юные футболисты «зациклены» на недопущении ошибок при этом не понимают смысла футбольных действий </a:t>
            </a:r>
            <a:r>
              <a:rPr lang="ru-RU" i="1" dirty="0" smtClean="0">
                <a:solidFill>
                  <a:schemeClr val="bg1">
                    <a:lumMod val="65000"/>
                  </a:schemeClr>
                </a:solidFill>
              </a:rPr>
              <a:t>(например, вратари не нацелены на фиксацию мяча, защитники не нацелены на начало атаки, нападающие не нацелены на мгновенные действия при потере мяча </a:t>
            </a:r>
            <a:r>
              <a:rPr lang="ru-RU" i="1" dirty="0" smtClean="0">
                <a:solidFill>
                  <a:schemeClr val="bg1">
                    <a:lumMod val="65000"/>
                  </a:schemeClr>
                </a:solidFill>
                <a:hlinkClick r:id="rId2" action="ppaction://hlinkfile"/>
              </a:rPr>
              <a:t>и т.д.</a:t>
            </a:r>
            <a:r>
              <a:rPr lang="ru-RU" i="1" dirty="0" smtClean="0">
                <a:solidFill>
                  <a:schemeClr val="bg1">
                    <a:lumMod val="65000"/>
                  </a:schemeClr>
                </a:solidFill>
              </a:rPr>
              <a:t>)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В чем проблемы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 smtClean="0"/>
              <a:t>совместный мониторинг с </a:t>
            </a:r>
            <a:r>
              <a:rPr lang="en-US" sz="2700" dirty="0" smtClean="0"/>
              <a:t>DFB</a:t>
            </a:r>
            <a:endParaRPr lang="ru-RU" sz="2700" dirty="0"/>
          </a:p>
        </p:txBody>
      </p:sp>
    </p:spTree>
    <p:extLst>
      <p:ext uri="{BB962C8B-B14F-4D97-AF65-F5344CB8AC3E}">
        <p14:creationId xmlns:p14="http://schemas.microsoft.com/office/powerpoint/2010/main" val="127401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1" y="2132856"/>
            <a:ext cx="8712968" cy="4464496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dirty="0" smtClean="0"/>
              <a:t>Обеспечить грамотное построение тренировочного процесса. При этом в тренерском сообществе всегда будет большинство, которое не задумывается над принципами построения тренировки, формирования упражнения. Для смягчения этого риска </a:t>
            </a:r>
            <a:r>
              <a:rPr lang="en-US" dirty="0" smtClean="0"/>
              <a:t>DFB</a:t>
            </a:r>
            <a:r>
              <a:rPr lang="ru-RU" dirty="0" smtClean="0"/>
              <a:t> реализует следующие пункты: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/>
              <a:t>Специалист (в клубах) по развитию детского и юношеского футбола (спортивный директор / методист и т.п.)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/>
              <a:t>Единая методическая Программа подготовки игрока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Для решения проблем необходимо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164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вал 9"/>
          <p:cNvSpPr/>
          <p:nvPr/>
        </p:nvSpPr>
        <p:spPr>
          <a:xfrm>
            <a:off x="251520" y="1556792"/>
            <a:ext cx="8712970" cy="4941168"/>
          </a:xfrm>
          <a:prstGeom prst="ellipse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Картинки по запросу техника футбол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6" y="2996952"/>
            <a:ext cx="2808314" cy="1237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568952" cy="1224136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Что из себя представляет Программа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4253026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техника</a:t>
            </a:r>
            <a:endParaRPr lang="ru-RU" sz="2000" b="1" dirty="0"/>
          </a:p>
        </p:txBody>
      </p:sp>
      <p:pic>
        <p:nvPicPr>
          <p:cNvPr id="1028" name="Picture 4" descr="http://footballtrainer.ru/uploads/posts/2010-06/1277370783_image00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368886"/>
            <a:ext cx="2548932" cy="2494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47864" y="4931876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Тактика атаки и обороны</a:t>
            </a:r>
            <a:endParaRPr lang="ru-RU" b="1" dirty="0"/>
          </a:p>
        </p:txBody>
      </p:sp>
      <p:pic>
        <p:nvPicPr>
          <p:cNvPr id="1030" name="Picture 6" descr="https://encrypted-tbn2.gstatic.com/images?q=tbn:ANd9GcTgHhK64pgMysjh-PFU_vR819sbua7ECvL6lzAZa2M2ROoOG84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827385"/>
            <a:ext cx="2592288" cy="1681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294493" y="4619972"/>
            <a:ext cx="2624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Физическая подготовка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741821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/>
      <p:bldP spid="5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252728"/>
          </a:xfrm>
        </p:spPr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Блоковая периодизация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55890"/>
            <a:ext cx="3168352" cy="4592972"/>
          </a:xfrm>
        </p:spPr>
      </p:pic>
      <p:graphicFrame>
        <p:nvGraphicFramePr>
          <p:cNvPr id="6" name="Объект 5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1628037016"/>
              </p:ext>
            </p:extLst>
          </p:nvPr>
        </p:nvGraphicFramePr>
        <p:xfrm>
          <a:off x="3923928" y="2132856"/>
          <a:ext cx="4896544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7234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3356992"/>
            <a:ext cx="8928992" cy="18002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700" dirty="0" smtClean="0"/>
              <a:t>Нет нормативной части – даны ссылки на документы</a:t>
            </a:r>
          </a:p>
          <a:p>
            <a:pPr>
              <a:lnSpc>
                <a:spcPct val="150000"/>
              </a:lnSpc>
            </a:pPr>
            <a:r>
              <a:rPr lang="ru-RU" sz="2700" dirty="0" smtClean="0"/>
              <a:t>Приоритет – методика подготовки игрока</a:t>
            </a:r>
          </a:p>
          <a:p>
            <a:pPr lvl="1">
              <a:lnSpc>
                <a:spcPct val="150000"/>
              </a:lnSpc>
            </a:pPr>
            <a:endParaRPr lang="ru-RU" sz="2700" dirty="0" smtClean="0"/>
          </a:p>
          <a:p>
            <a:pPr>
              <a:lnSpc>
                <a:spcPct val="150000"/>
              </a:lnSpc>
            </a:pPr>
            <a:endParaRPr lang="ru-RU" sz="27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Краткая характеристика наполнения программы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320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Шесть типов упражнений</a:t>
            </a:r>
            <a:endParaRPr lang="ru-RU" dirty="0"/>
          </a:p>
        </p:txBody>
      </p:sp>
      <p:pic>
        <p:nvPicPr>
          <p:cNvPr id="3074" name="Picture 2" descr="http://spartak.com/thefiles/akademiya/2012/25_02_acad_fitness/1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04" y="2492897"/>
            <a:ext cx="2155656" cy="143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f-learn.ru/img/trenirovka-dribling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459625"/>
            <a:ext cx="1656184" cy="148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rusplt.ru/netcat_files/userfiles3/Novoross/DSC_484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4812" y="4509120"/>
            <a:ext cx="2371680" cy="138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dflpodolsk.ru/images/dfc_kidsclub_young_vityaz_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09" y="4509120"/>
            <a:ext cx="2455908" cy="138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www.maam.ru/upload/blogs/71e69e46e406fc5b052dbc4c62aefb08.jpg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492897"/>
            <a:ext cx="1920213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vashsport.com/wp-content/uploads/kak-nauchitsya-igrat-v-futbol-deti-300x22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5" y="4509120"/>
            <a:ext cx="1837850" cy="1378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496" y="3933056"/>
            <a:ext cx="27831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Неспецифические (без мяча)</a:t>
            </a:r>
            <a:endParaRPr lang="ru-RU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3084698" y="3943566"/>
            <a:ext cx="2220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Концентрация на мяче</a:t>
            </a:r>
            <a:endParaRPr lang="ru-RU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5536492" y="3933056"/>
            <a:ext cx="31614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Концентрация на мяче и воротах</a:t>
            </a:r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99109" y="5877272"/>
            <a:ext cx="2455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Концентрация на мяче, воротах и сопернике</a:t>
            </a:r>
            <a:endParaRPr lang="ru-RU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3164812" y="5877272"/>
            <a:ext cx="2371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Концентрация на мяче, воротах, сопернике и партнере</a:t>
            </a:r>
            <a:endParaRPr lang="ru-RU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6307914" y="5877272"/>
            <a:ext cx="16193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Свободная игра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881747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2132856"/>
            <a:ext cx="4536504" cy="4536504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dirty="0" smtClean="0"/>
              <a:t>Длина площадки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dirty="0" smtClean="0"/>
              <a:t>Ширина площадки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dirty="0" smtClean="0"/>
              <a:t>Размер ворот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dirty="0" smtClean="0"/>
              <a:t>Кол-во ворот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dirty="0" smtClean="0"/>
              <a:t>Кол-во соперников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dirty="0" smtClean="0"/>
              <a:t>Кол-во партнеров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dirty="0" smtClean="0"/>
              <a:t>Время выполнения упражнения </a:t>
            </a:r>
            <a:r>
              <a:rPr lang="ru-RU" dirty="0"/>
              <a:t>и</a:t>
            </a:r>
            <a:r>
              <a:rPr lang="ru-RU" dirty="0" smtClean="0"/>
              <a:t> время отдыха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dirty="0" smtClean="0"/>
              <a:t>Кол-во мячей</a:t>
            </a:r>
          </a:p>
          <a:p>
            <a:pPr marL="1038543" lvl="2" indent="-4572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endParaRPr lang="ru-RU" sz="2400" dirty="0" smtClean="0"/>
          </a:p>
          <a:p>
            <a:pPr lvl="1">
              <a:lnSpc>
                <a:spcPct val="150000"/>
              </a:lnSpc>
              <a:spcBef>
                <a:spcPts val="0"/>
              </a:spcBef>
            </a:pPr>
            <a:endParaRPr lang="ru-RU" sz="2400" dirty="0" smtClean="0"/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368152"/>
          </a:xfrm>
        </p:spPr>
        <p:txBody>
          <a:bodyPr>
            <a:normAutofit fontScale="90000"/>
          </a:bodyPr>
          <a:lstStyle/>
          <a:p>
            <a:r>
              <a:rPr lang="ru-RU" dirty="0"/>
              <a:t>6 типов </a:t>
            </a:r>
            <a:r>
              <a:rPr lang="ru-RU" dirty="0" smtClean="0"/>
              <a:t>упражнений и </a:t>
            </a:r>
            <a:r>
              <a:rPr lang="ru-RU" dirty="0"/>
              <a:t>8 </a:t>
            </a:r>
            <a:r>
              <a:rPr lang="ru-RU" dirty="0" smtClean="0"/>
              <a:t>факторов влияния на величину </a:t>
            </a:r>
            <a:r>
              <a:rPr lang="ru-RU" dirty="0"/>
              <a:t>нагрузки: </a:t>
            </a:r>
            <a:br>
              <a:rPr lang="ru-RU" dirty="0"/>
            </a:br>
            <a:endParaRPr lang="ru-RU" dirty="0"/>
          </a:p>
        </p:txBody>
      </p:sp>
      <p:pic>
        <p:nvPicPr>
          <p:cNvPr id="4098" name="Picture 2" descr="http://images.aif.ru/004/523/5412f743f6fad36d79d7732e9940d2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708920"/>
            <a:ext cx="4144160" cy="2751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091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Составная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509</TotalTime>
  <Words>800</Words>
  <Application>Microsoft Office PowerPoint</Application>
  <PresentationFormat>Экран (4:3)</PresentationFormat>
  <Paragraphs>179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Волна</vt:lpstr>
      <vt:lpstr>Программа развития игрока 10-14 лет</vt:lpstr>
      <vt:lpstr>С чего все начиналось</vt:lpstr>
      <vt:lpstr>В чем проблемы совместный мониторинг с DFB</vt:lpstr>
      <vt:lpstr>Для решения проблем необходимо</vt:lpstr>
      <vt:lpstr>Что из себя представляет Программа</vt:lpstr>
      <vt:lpstr>Блоковая периодизация</vt:lpstr>
      <vt:lpstr>Краткая характеристика наполнения программы</vt:lpstr>
      <vt:lpstr>Шесть типов упражнений</vt:lpstr>
      <vt:lpstr>6 типов упражнений и 8 факторов влияния на величину нагрузки:  </vt:lpstr>
      <vt:lpstr>Краткая характеристика наполнения программы</vt:lpstr>
      <vt:lpstr>Краткая характеристика наполнения Программы планирование тренировочного процесса</vt:lpstr>
      <vt:lpstr>Методические закономерности роста игрока характеристика Программы</vt:lpstr>
      <vt:lpstr>Как мы анализируем игру?</vt:lpstr>
      <vt:lpstr>В чем новизна Программы? теория «закладок». Мяч </vt:lpstr>
      <vt:lpstr>В чем новизна Программы теория «закладок». Мяч+ворота </vt:lpstr>
      <vt:lpstr>В чем новизна Программы? теория «закладок». Мяч+ворота+соперник</vt:lpstr>
      <vt:lpstr>В чем новизна Программы? теория «закладок». Мяч+ворота+соперник+партнер</vt:lpstr>
      <vt:lpstr>В чем новизна Программы? теория «закладок». Мяч+ворота+соперникИ+партнерЫ</vt:lpstr>
      <vt:lpstr>Чем помочь тренеру при работе с Программой?</vt:lpstr>
      <vt:lpstr>Чего в Программе не хватает</vt:lpstr>
      <vt:lpstr>Что дальше?</vt:lpstr>
      <vt:lpstr>Что необходимо обеспечить</vt:lpstr>
      <vt:lpstr>И помните…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Программа развития игрока 10-14 лет</dc:title>
  <dc:creator>User</dc:creator>
  <cp:lastModifiedBy>User</cp:lastModifiedBy>
  <cp:revision>35</cp:revision>
  <dcterms:created xsi:type="dcterms:W3CDTF">2016-07-06T07:04:10Z</dcterms:created>
  <dcterms:modified xsi:type="dcterms:W3CDTF">2016-09-27T16:45:10Z</dcterms:modified>
</cp:coreProperties>
</file>