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83" r:id="rId4"/>
    <p:sldId id="292" r:id="rId5"/>
    <p:sldId id="282" r:id="rId6"/>
    <p:sldId id="310" r:id="rId7"/>
    <p:sldId id="308" r:id="rId8"/>
    <p:sldId id="295" r:id="rId9"/>
    <p:sldId id="294" r:id="rId10"/>
    <p:sldId id="30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CDB34-8577-413D-8116-BF642D8B7AC6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FDC77-44E7-4DC5-A23A-ECE48EE1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372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72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1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99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374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956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42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50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1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2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24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B6761-36BA-4982-86AE-D77C026023A5}" type="datetimeFigureOut">
              <a:rPr lang="ru-RU" smtClean="0"/>
              <a:t>23.09.2016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B8C8A-92EF-4F2E-9434-380A0C0632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13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880" y="980728"/>
            <a:ext cx="9144000" cy="4680520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>Реализация </a:t>
            </a:r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>Программы</a:t>
            </a:r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6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6000" b="1" dirty="0" smtClean="0">
                <a:solidFill>
                  <a:schemeClr val="accent5">
                    <a:lumMod val="50000"/>
                  </a:schemeClr>
                </a:solidFill>
              </a:rPr>
              <a:t>«Поиск талантов»,</a:t>
            </a:r>
            <a:br>
              <a:rPr lang="ru-RU" sz="6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утвержденного Исполкомом РФС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25 ноября 2015 года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84" y="908720"/>
            <a:ext cx="9101616" cy="998984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Единая информационно-аналитическая система (ЕИАС РФС)</a:t>
            </a:r>
            <a:endParaRPr lang="ru-RU" sz="2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1555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</a:rPr>
              <a:t>Объективный контроль состояния футбольной отрасли.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</a:rPr>
              <a:t>Актуальная информация для принятия обоснованных управленческих решений</a:t>
            </a:r>
            <a:endParaRPr lang="ru-RU" sz="2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07504" y="2852936"/>
            <a:ext cx="903649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сделано: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Составлена концепция технического задания модернизации действующей ЕИАС РФС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Изучены предложения </a:t>
            </a:r>
            <a:r>
              <a:rPr lang="ru-RU" sz="1700" dirty="0" err="1" smtClean="0">
                <a:solidFill>
                  <a:schemeClr val="accent5">
                    <a:lumMod val="75000"/>
                  </a:schemeClr>
                </a:solidFill>
              </a:rPr>
              <a:t>АйТи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 организаций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Апробированы решения в ряде турниров 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Согласованы коммуникационные протоколы по внедрению FIFA ID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Разрабатывается система верификации данных с базой UEFA FAME </a:t>
            </a: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192" y="-27384"/>
            <a:ext cx="9126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Дорожная карта 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«поиска талантов»</a:t>
            </a:r>
          </a:p>
          <a:p>
            <a:pPr algn="l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МЕРОПРИЯТИЯ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003" y="5157192"/>
            <a:ext cx="792088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</a:t>
            </a:r>
            <a:endParaRPr lang="ru-RU" sz="9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331640" y="4869160"/>
            <a:ext cx="7344816" cy="1857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необходимо сделать: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Начать проведение работ по модернизации ЕИАС РФС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Утвердить план внедрения новых модулей ЕИАС на Исполкоме 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Внести регламентные нормы об обязательном использовании ЕИАС при организации и проведении мероприятий под эгидой РФС (</a:t>
            </a:r>
            <a:r>
              <a:rPr lang="ru-RU" sz="1700" spc="-60" dirty="0" smtClean="0">
                <a:solidFill>
                  <a:schemeClr val="accent5">
                    <a:lumMod val="75000"/>
                  </a:schemeClr>
                </a:solidFill>
              </a:rPr>
              <a:t>электронная заявка, электронный протокол, обязательный </a:t>
            </a:r>
            <a:r>
              <a:rPr lang="en-US" sz="1700" spc="-60" dirty="0" smtClean="0">
                <a:solidFill>
                  <a:schemeClr val="accent5">
                    <a:lumMod val="75000"/>
                  </a:schemeClr>
                </a:solidFill>
              </a:rPr>
              <a:t>FIFA ID</a:t>
            </a:r>
            <a:r>
              <a:rPr lang="ru-RU" sz="1700" spc="-60" dirty="0" smtClean="0">
                <a:solidFill>
                  <a:schemeClr val="accent5">
                    <a:lumMod val="75000"/>
                  </a:schemeClr>
                </a:solidFill>
              </a:rPr>
              <a:t> и т.п.)</a:t>
            </a: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6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трелка вверх 5"/>
          <p:cNvSpPr/>
          <p:nvPr/>
        </p:nvSpPr>
        <p:spPr>
          <a:xfrm rot="3719530">
            <a:off x="3640489" y="-34618"/>
            <a:ext cx="2277156" cy="8471142"/>
          </a:xfrm>
          <a:prstGeom prst="upArrow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44624"/>
            <a:ext cx="9144000" cy="882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Цель проекта РФС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«Поиск талантов»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230" y="1088740"/>
            <a:ext cx="6354452" cy="9361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Предоставить возможность реализации  своих способностей любому футболисту, путем создания качественной развивающей среды.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0456" y="558924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Стандарты подготовки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3768" y="3328508"/>
            <a:ext cx="1556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Конкурентная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среда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9038" y="4721368"/>
            <a:ext cx="1715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Медицинская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поддержка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8598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Поиск таланта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3936538"/>
            <a:ext cx="1904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Индивидуальные</a:t>
            </a:r>
          </a:p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программы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700452"/>
            <a:ext cx="1420251" cy="23345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280" y="1556792"/>
            <a:ext cx="1825806" cy="1980535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508" y="2584328"/>
            <a:ext cx="78398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99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ый треугольник 11"/>
          <p:cNvSpPr/>
          <p:nvPr/>
        </p:nvSpPr>
        <p:spPr>
          <a:xfrm>
            <a:off x="971600" y="908720"/>
            <a:ext cx="7940105" cy="5688632"/>
          </a:xfrm>
          <a:prstGeom prst="rt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02636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Текущая ситуация. </a:t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Анализ точек потерь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26876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19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лет</a:t>
            </a:r>
            <a:r>
              <a:rPr lang="ru-RU" sz="1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200" dirty="0" smtClean="0"/>
              <a:t>	Возраст </a:t>
            </a:r>
            <a:r>
              <a:rPr lang="ru-RU" sz="1200" dirty="0"/>
              <a:t>первых максимальных спортивных </a:t>
            </a:r>
            <a:r>
              <a:rPr lang="ru-RU" sz="1200" dirty="0" smtClean="0"/>
              <a:t>успехов.</a:t>
            </a:r>
          </a:p>
          <a:p>
            <a:pPr lvl="0"/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и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старше</a:t>
            </a:r>
            <a:r>
              <a:rPr lang="ru-RU" sz="1200" b="1" dirty="0" smtClean="0"/>
              <a:t>	</a:t>
            </a:r>
            <a:r>
              <a:rPr lang="ru-RU" sz="1200" dirty="0" smtClean="0"/>
              <a:t>Необходимость регулярных соревнований, основанных на принципе «равный с равным»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-30102" y="1980709"/>
            <a:ext cx="894180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700" b="1" dirty="0" smtClean="0"/>
              <a:t>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17 лет</a:t>
            </a:r>
            <a:r>
              <a:rPr lang="ru-RU" sz="1700" b="1" dirty="0" smtClean="0"/>
              <a:t>	</a:t>
            </a:r>
            <a:r>
              <a:rPr lang="ru-RU" sz="1200" dirty="0" smtClean="0"/>
              <a:t>Окончание спортивной школы</a:t>
            </a:r>
            <a:r>
              <a:rPr lang="ru-RU" sz="1200" dirty="0"/>
              <a:t>. </a:t>
            </a:r>
            <a:r>
              <a:rPr lang="ru-RU" sz="1200" dirty="0" smtClean="0"/>
              <a:t>Необходим переход </a:t>
            </a:r>
            <a:r>
              <a:rPr lang="ru-RU" sz="1200" dirty="0"/>
              <a:t>на этап высшего спортивного </a:t>
            </a:r>
            <a:r>
              <a:rPr lang="ru-RU" sz="1200" dirty="0" smtClean="0"/>
              <a:t>мастерства.</a:t>
            </a:r>
          </a:p>
          <a:p>
            <a:pPr lvl="0"/>
            <a:r>
              <a:rPr lang="ru-RU" sz="1200" dirty="0" smtClean="0"/>
              <a:t>	Оценивается </a:t>
            </a:r>
            <a:r>
              <a:rPr lang="ru-RU" sz="1200" dirty="0"/>
              <a:t>уровень технической, тактической подготовленности, здоровья и уровень физической </a:t>
            </a:r>
            <a:r>
              <a:rPr lang="ru-RU" sz="1200" dirty="0" smtClean="0"/>
              <a:t>подготовленности.</a:t>
            </a:r>
          </a:p>
          <a:p>
            <a:pPr lvl="0"/>
            <a:r>
              <a:rPr lang="ru-RU" sz="1700" dirty="0" smtClean="0">
                <a:solidFill>
                  <a:srgbClr val="FF0000"/>
                </a:solidFill>
              </a:rPr>
              <a:t>	</a:t>
            </a:r>
            <a:r>
              <a:rPr lang="ru-RU" sz="1200" dirty="0" smtClean="0">
                <a:solidFill>
                  <a:srgbClr val="FF0000"/>
                </a:solidFill>
              </a:rPr>
              <a:t>Происходят </a:t>
            </a:r>
            <a:r>
              <a:rPr lang="ru-RU" sz="1200" dirty="0">
                <a:solidFill>
                  <a:srgbClr val="FF0000"/>
                </a:solidFill>
              </a:rPr>
              <a:t>15-кратные потери контингента по сравнению с </a:t>
            </a:r>
            <a:r>
              <a:rPr lang="ru-RU" sz="1200" dirty="0" smtClean="0">
                <a:solidFill>
                  <a:srgbClr val="FF0000"/>
                </a:solidFill>
              </a:rPr>
              <a:t>предыдущим этапом 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427" y="2844805"/>
            <a:ext cx="6452536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15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лет</a:t>
            </a:r>
            <a:r>
              <a:rPr lang="ru-RU" sz="1700" b="1" dirty="0" smtClean="0"/>
              <a:t>	</a:t>
            </a:r>
            <a:r>
              <a:rPr lang="ru-RU" sz="1200" dirty="0" smtClean="0"/>
              <a:t>Переход </a:t>
            </a:r>
            <a:r>
              <a:rPr lang="ru-RU" sz="1200" dirty="0"/>
              <a:t>на этап </a:t>
            </a:r>
            <a:r>
              <a:rPr lang="ru-RU" sz="1200" dirty="0" smtClean="0"/>
              <a:t>совершенствования </a:t>
            </a:r>
            <a:r>
              <a:rPr lang="ru-RU" sz="1200" dirty="0"/>
              <a:t>спортивного </a:t>
            </a:r>
            <a:r>
              <a:rPr lang="ru-RU" sz="1200" dirty="0" smtClean="0"/>
              <a:t>мастерства.</a:t>
            </a:r>
          </a:p>
          <a:p>
            <a:pPr lvl="0"/>
            <a:r>
              <a:rPr lang="ru-RU" sz="1200" dirty="0" smtClean="0"/>
              <a:t>	Оценивается </a:t>
            </a:r>
            <a:r>
              <a:rPr lang="ru-RU" sz="1200" dirty="0"/>
              <a:t>уровень технической, тактической и физической </a:t>
            </a:r>
            <a:r>
              <a:rPr lang="ru-RU" sz="1200" dirty="0" smtClean="0"/>
              <a:t>подготовленности.</a:t>
            </a:r>
          </a:p>
          <a:p>
            <a:pPr lvl="0"/>
            <a:r>
              <a:rPr lang="ru-RU" sz="1700" dirty="0" smtClean="0">
                <a:solidFill>
                  <a:srgbClr val="FF0000"/>
                </a:solidFill>
              </a:rPr>
              <a:t>	</a:t>
            </a:r>
            <a:r>
              <a:rPr lang="ru-RU" sz="1200" dirty="0" smtClean="0">
                <a:solidFill>
                  <a:srgbClr val="FF0000"/>
                </a:solidFill>
              </a:rPr>
              <a:t>Происходят </a:t>
            </a:r>
            <a:r>
              <a:rPr lang="ru-RU" sz="1200" dirty="0">
                <a:solidFill>
                  <a:srgbClr val="FF0000"/>
                </a:solidFill>
              </a:rPr>
              <a:t>30-кратные потери по сравнению с предыдущим </a:t>
            </a:r>
            <a:r>
              <a:rPr lang="ru-RU" sz="1200" dirty="0" smtClean="0">
                <a:solidFill>
                  <a:srgbClr val="FF0000"/>
                </a:solidFill>
              </a:rPr>
              <a:t>этапом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3641829"/>
            <a:ext cx="9108504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12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лет</a:t>
            </a:r>
            <a:r>
              <a:rPr lang="ru-RU" sz="1700" b="1" dirty="0" smtClean="0"/>
              <a:t>	</a:t>
            </a:r>
            <a:r>
              <a:rPr lang="ru-RU" sz="1200" dirty="0" smtClean="0"/>
              <a:t>Переход на тренировочный этап.</a:t>
            </a:r>
          </a:p>
          <a:p>
            <a:r>
              <a:rPr lang="ru-RU" sz="1200" dirty="0"/>
              <a:t>	</a:t>
            </a:r>
            <a:r>
              <a:rPr lang="ru-RU" sz="1200" dirty="0" smtClean="0"/>
              <a:t>Зачисление </a:t>
            </a:r>
            <a:r>
              <a:rPr lang="ru-RU" sz="1200" dirty="0"/>
              <a:t>на этап </a:t>
            </a:r>
            <a:r>
              <a:rPr lang="ru-RU" sz="1200" dirty="0" smtClean="0"/>
              <a:t>- </a:t>
            </a:r>
            <a:r>
              <a:rPr lang="ru-RU" sz="1200" dirty="0"/>
              <a:t>на основании оценки уровня </a:t>
            </a:r>
            <a:r>
              <a:rPr lang="ru-RU" sz="1200" dirty="0" smtClean="0"/>
              <a:t>освоения "школы </a:t>
            </a:r>
            <a:r>
              <a:rPr lang="ru-RU" sz="1200" dirty="0"/>
              <a:t>футбола" (техническая подготовленность</a:t>
            </a:r>
            <a:r>
              <a:rPr lang="ru-RU" sz="1200" dirty="0" smtClean="0"/>
              <a:t>).</a:t>
            </a:r>
          </a:p>
          <a:p>
            <a:r>
              <a:rPr lang="ru-RU" sz="1200" dirty="0" smtClean="0"/>
              <a:t>	Практика </a:t>
            </a:r>
            <a:r>
              <a:rPr lang="ru-RU" sz="1200" dirty="0"/>
              <a:t>показывает, что зачисление на этап </a:t>
            </a:r>
            <a:r>
              <a:rPr lang="ru-RU" sz="1200" dirty="0" smtClean="0"/>
              <a:t>происходит</a:t>
            </a:r>
          </a:p>
          <a:p>
            <a:r>
              <a:rPr lang="ru-RU" sz="1200" dirty="0"/>
              <a:t>	</a:t>
            </a:r>
            <a:r>
              <a:rPr lang="ru-RU" sz="1200" dirty="0" smtClean="0"/>
              <a:t>по </a:t>
            </a:r>
            <a:r>
              <a:rPr lang="ru-RU" sz="1200" dirty="0"/>
              <a:t>уровню спортивного результата команды, показанного </a:t>
            </a:r>
            <a:r>
              <a:rPr lang="ru-RU" sz="1200" dirty="0" smtClean="0"/>
              <a:t>на соревнованиях.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649941"/>
            <a:ext cx="91440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9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лет</a:t>
            </a:r>
            <a:r>
              <a:rPr lang="ru-RU" sz="1700" b="1" dirty="0" smtClean="0"/>
              <a:t>	</a:t>
            </a:r>
            <a:r>
              <a:rPr lang="ru-RU" sz="1200" dirty="0" smtClean="0"/>
              <a:t>Первый </a:t>
            </a:r>
            <a:r>
              <a:rPr lang="ru-RU" sz="1200" dirty="0"/>
              <a:t>этап спортивной </a:t>
            </a:r>
            <a:r>
              <a:rPr lang="ru-RU" sz="1200" dirty="0" smtClean="0"/>
              <a:t>подготовки.</a:t>
            </a:r>
          </a:p>
          <a:p>
            <a:r>
              <a:rPr lang="ru-RU" sz="1200" dirty="0"/>
              <a:t>	</a:t>
            </a:r>
            <a:r>
              <a:rPr lang="ru-RU" sz="1200" dirty="0" smtClean="0"/>
              <a:t>Для </a:t>
            </a:r>
            <a:r>
              <a:rPr lang="ru-RU" sz="1200" dirty="0"/>
              <a:t>зачисления на этап ДОЛЖНЫ быть оценены уровень </a:t>
            </a:r>
            <a:r>
              <a:rPr lang="ru-RU" sz="1200" dirty="0" smtClean="0"/>
              <a:t>здоровья и </a:t>
            </a:r>
            <a:r>
              <a:rPr lang="ru-RU" sz="1200" dirty="0"/>
              <a:t>уровень общей двигательной подготовленности. </a:t>
            </a:r>
            <a:endParaRPr lang="ru-RU" sz="1200" dirty="0" smtClean="0"/>
          </a:p>
          <a:p>
            <a:r>
              <a:rPr lang="ru-RU" sz="1200" dirty="0" smtClean="0"/>
              <a:t>	На </a:t>
            </a:r>
            <a:r>
              <a:rPr lang="ru-RU" sz="1200" dirty="0"/>
              <a:t>практике зачисление на этап происходит по уровню </a:t>
            </a:r>
            <a:r>
              <a:rPr lang="ru-RU" sz="1200" dirty="0" smtClean="0"/>
              <a:t>спортивного </a:t>
            </a:r>
            <a:r>
              <a:rPr lang="ru-RU" sz="1200" dirty="0"/>
              <a:t>результата команды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7352" y="5401379"/>
            <a:ext cx="912664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700" b="1" dirty="0">
                <a:solidFill>
                  <a:schemeClr val="accent5">
                    <a:lumMod val="50000"/>
                  </a:schemeClr>
                </a:solidFill>
              </a:rPr>
              <a:t>6 </a:t>
            </a:r>
            <a:r>
              <a:rPr lang="ru-RU" sz="1700" b="1" dirty="0" smtClean="0">
                <a:solidFill>
                  <a:schemeClr val="accent5">
                    <a:lumMod val="50000"/>
                  </a:schemeClr>
                </a:solidFill>
              </a:rPr>
              <a:t>лет</a:t>
            </a:r>
            <a:r>
              <a:rPr lang="ru-RU" sz="1700" dirty="0"/>
              <a:t>	</a:t>
            </a:r>
            <a:r>
              <a:rPr lang="ru-RU" sz="1200" dirty="0" smtClean="0"/>
              <a:t>Начало </a:t>
            </a:r>
            <a:r>
              <a:rPr lang="ru-RU" sz="1200" dirty="0"/>
              <a:t>занятий. Спортивно-оздоровительный </a:t>
            </a:r>
            <a:r>
              <a:rPr lang="ru-RU" sz="1200" dirty="0" smtClean="0"/>
              <a:t>этап.</a:t>
            </a:r>
          </a:p>
          <a:p>
            <a:pPr lvl="0"/>
            <a:r>
              <a:rPr lang="ru-RU" sz="1200" dirty="0" smtClean="0"/>
              <a:t>	Задачи </a:t>
            </a:r>
            <a:r>
              <a:rPr lang="ru-RU" sz="1200" dirty="0"/>
              <a:t>- оздоровление и двигательная подготовка: "набор" двигательной </a:t>
            </a:r>
            <a:r>
              <a:rPr lang="ru-RU" sz="1200" dirty="0" smtClean="0"/>
              <a:t>базы.</a:t>
            </a:r>
          </a:p>
          <a:p>
            <a:pPr lvl="0"/>
            <a:r>
              <a:rPr lang="ru-RU" sz="1200" dirty="0" smtClean="0"/>
              <a:t>	Зачислять </a:t>
            </a:r>
            <a:r>
              <a:rPr lang="ru-RU" sz="1200" dirty="0"/>
              <a:t>необходимо всех </a:t>
            </a:r>
            <a:r>
              <a:rPr lang="ru-RU" sz="1200" dirty="0" smtClean="0"/>
              <a:t>желающих:</a:t>
            </a:r>
          </a:p>
          <a:p>
            <a:pPr lvl="0"/>
            <a:r>
              <a:rPr lang="ru-RU" sz="1200" dirty="0"/>
              <a:t>	</a:t>
            </a:r>
            <a:r>
              <a:rPr lang="ru-RU" sz="1200" dirty="0" smtClean="0"/>
              <a:t>чем </a:t>
            </a:r>
            <a:r>
              <a:rPr lang="ru-RU" sz="1200" dirty="0"/>
              <a:t>больше юных футболистов на этапе</a:t>
            </a:r>
            <a:r>
              <a:rPr lang="ru-RU" sz="1200" dirty="0" smtClean="0"/>
              <a:t>, тем </a:t>
            </a:r>
            <a:r>
              <a:rPr lang="ru-RU" sz="1200" dirty="0"/>
              <a:t>"богаче" выбор для системы подготовки спортивного резерва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09958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13373"/>
              </p:ext>
            </p:extLst>
          </p:nvPr>
        </p:nvGraphicFramePr>
        <p:xfrm>
          <a:off x="1043608" y="856140"/>
          <a:ext cx="7560840" cy="5472612"/>
        </p:xfrm>
        <a:graphic>
          <a:graphicData uri="http://schemas.openxmlformats.org/drawingml/2006/table">
            <a:tbl>
              <a:tblPr/>
              <a:tblGrid>
                <a:gridCol w="1512168"/>
                <a:gridCol w="1512168"/>
                <a:gridCol w="1841550"/>
                <a:gridCol w="1272616"/>
                <a:gridCol w="1422338"/>
              </a:tblGrid>
              <a:tr h="9121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несистемные сборы национальных команд нацеленных на моментальное достижение результатов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121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отсутствие системных соревнований, отдельные игроки имеют практику в </a:t>
                      </a:r>
                      <a:r>
                        <a:rPr lang="ru-RU" sz="1100" b="0" i="0" u="none" strike="noStrike" dirty="0" smtClean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ПФК (во вторых</a:t>
                      </a:r>
                      <a:r>
                        <a:rPr lang="ru-RU" sz="1100" b="0" i="0" u="none" strike="noStrike" baseline="0" dirty="0" smtClean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 командах РФПЛ)</a:t>
                      </a:r>
                      <a:endParaRPr lang="ru-RU" sz="1100" b="0" i="0" u="none" strike="noStrike" dirty="0">
                        <a:solidFill>
                          <a:srgbClr val="632523"/>
                        </a:solidFill>
                        <a:effectLst/>
                        <a:latin typeface="Calibri"/>
                      </a:endParaRP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РПФЛ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ФНЛ, отчасти ПФЛ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выставочные матчи сборных СССР и России, кубок легенд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Отсутствие  соревнований, основанных на принципах "равный с равным" не создает необходимой </a:t>
                      </a:r>
                      <a:r>
                        <a:rPr lang="ru-RU" sz="1100" b="0" i="0" u="none" strike="noStrike" dirty="0" smtClean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конкурентной </a:t>
                      </a:r>
                      <a:r>
                        <a:rPr lang="ru-RU" sz="1100" b="0" i="0" u="none" strike="noStrike" dirty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среды. Проводимые соревнования не могут </a:t>
                      </a:r>
                      <a:r>
                        <a:rPr lang="ru-RU" sz="1100" b="0" i="0" u="none" strike="noStrike" dirty="0" smtClean="0">
                          <a:solidFill>
                            <a:srgbClr val="632523"/>
                          </a:solidFill>
                          <a:effectLst/>
                          <a:latin typeface="Calibri"/>
                        </a:rPr>
                        <a:t>обеспечить необходимой конкурентной борьбы</a:t>
                      </a:r>
                      <a:endParaRPr lang="ru-RU" sz="1100" b="0" i="0" u="none" strike="noStrike" dirty="0">
                        <a:solidFill>
                          <a:srgbClr val="632523"/>
                        </a:solidFill>
                        <a:effectLst/>
                        <a:latin typeface="Calibri"/>
                      </a:endParaRP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Отчасти ПФЛ, </a:t>
                      </a:r>
                      <a:r>
                        <a:rPr lang="arn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III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дивизион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региональные соревнования</a:t>
                      </a:r>
                    </a:p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253" marR="5253" marT="52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Первенство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России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среди сборных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МРО</a:t>
                      </a:r>
                    </a:p>
                    <a:p>
                      <a:pPr marL="171450" indent="-171450" algn="ctr" fontAlgn="ctr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Первенство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России среди спорт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школ / клубных академий.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rn-C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дивизион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кожанный мяч, колосок, мини-футбол в школу, фестивали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соревнования среди ВУЗов и СУЗов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Соревнования спортивных обществ и ведомств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школьные лиги, детские оздоровительные лагеря, волонтерские мероприятия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значительная часть вузовских соревнований проводится вне ЕКП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корпоративные и самоорганизованные соревнования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самоорганизованные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лиги</a:t>
                      </a:r>
                    </a:p>
                  </a:txBody>
                  <a:tcPr marL="5253" marR="5253" marT="52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Стрелка вверх 2"/>
          <p:cNvSpPr/>
          <p:nvPr/>
        </p:nvSpPr>
        <p:spPr>
          <a:xfrm>
            <a:off x="641178" y="742057"/>
            <a:ext cx="258414" cy="5496043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9512" y="404664"/>
            <a:ext cx="446276" cy="583343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Уровни футбола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Стрелка вверх 4"/>
          <p:cNvSpPr/>
          <p:nvPr/>
        </p:nvSpPr>
        <p:spPr>
          <a:xfrm rot="5400000">
            <a:off x="4683454" y="2598253"/>
            <a:ext cx="425164" cy="7704855"/>
          </a:xfrm>
          <a:prstGeom prst="upArrow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6488" y="6549729"/>
            <a:ext cx="273630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>
                <a:solidFill>
                  <a:schemeClr val="tx2">
                    <a:lumMod val="50000"/>
                  </a:schemeClr>
                </a:solidFill>
              </a:rPr>
              <a:t>Возрастные категории</a:t>
            </a:r>
            <a:endParaRPr lang="ru-RU" sz="17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93559"/>
            <a:ext cx="9108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Текущая ситуация. Анализ мероприятий. </a:t>
            </a:r>
          </a:p>
          <a:p>
            <a:pPr algn="ctr"/>
            <a:r>
              <a:rPr lang="ru-RU" sz="2200" b="1" dirty="0" smtClean="0">
                <a:solidFill>
                  <a:schemeClr val="accent5">
                    <a:lumMod val="50000"/>
                  </a:schemeClr>
                </a:solidFill>
              </a:rPr>
              <a:t>На каких уровнях проблемы</a:t>
            </a:r>
            <a:endParaRPr lang="ru-RU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6251543"/>
            <a:ext cx="777686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дети	      юноши	    молодежь         без ограничений      ветераны	</a:t>
            </a:r>
            <a:endParaRPr lang="ru-RU" sz="17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4720" y="863000"/>
            <a:ext cx="45719" cy="27100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537488" y="3591304"/>
            <a:ext cx="45719" cy="9098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 rot="1017485">
            <a:off x="2310273" y="1981851"/>
            <a:ext cx="2282163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isometricOffAxis2Lef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Проблемные уровни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flipH="1" flipV="1">
            <a:off x="2583206" y="3562728"/>
            <a:ext cx="3321513" cy="4571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26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" y="1349896"/>
            <a:ext cx="9101616" cy="854968"/>
          </a:xfrm>
        </p:spPr>
        <p:txBody>
          <a:bodyPr>
            <a:normAutofit/>
          </a:bodyPr>
          <a:lstStyle/>
          <a:p>
            <a:r>
              <a:rPr lang="ru-RU" sz="2200" u="sng" dirty="0" smtClean="0">
                <a:solidFill>
                  <a:schemeClr val="accent5">
                    <a:lumMod val="50000"/>
                  </a:schemeClr>
                </a:solidFill>
              </a:rPr>
              <a:t>Унифицированные методики подготовки футболистов</a:t>
            </a:r>
            <a:endParaRPr lang="ru-RU" sz="2200" u="sng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2856"/>
            <a:ext cx="8244408" cy="7703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</a:rPr>
              <a:t>Унифицированный подход к подготовке игрока.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</a:rPr>
              <a:t>Системный контроль </a:t>
            </a:r>
            <a:r>
              <a:rPr lang="ru-RU" sz="2200" dirty="0">
                <a:solidFill>
                  <a:schemeClr val="accent5">
                    <a:lumMod val="75000"/>
                  </a:schemeClr>
                </a:solidFill>
              </a:rPr>
              <a:t>по всему времени обучения</a:t>
            </a:r>
            <a:endParaRPr lang="ru-RU" sz="22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sz="2200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996952"/>
            <a:ext cx="8928992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сделано: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4-х стороннее соглашение: </a:t>
            </a:r>
            <a:r>
              <a:rPr lang="ru-RU" sz="1700" dirty="0" err="1" smtClean="0">
                <a:solidFill>
                  <a:schemeClr val="accent5">
                    <a:lumMod val="75000"/>
                  </a:schemeClr>
                </a:solidFill>
              </a:rPr>
              <a:t>Минспорта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 России, РФС, </a:t>
            </a:r>
            <a:r>
              <a:rPr lang="en-US" sz="1700" dirty="0" smtClean="0">
                <a:solidFill>
                  <a:schemeClr val="accent5">
                    <a:lumMod val="75000"/>
                  </a:schemeClr>
                </a:solidFill>
              </a:rPr>
              <a:t>DFB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700" dirty="0" smtClean="0">
                <a:solidFill>
                  <a:schemeClr val="accent5">
                    <a:lumMod val="75000"/>
                  </a:schemeClr>
                </a:solidFill>
              </a:rPr>
              <a:t>ADIDAS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Разработана Единая (унифицированная) программа развития игрока 10-14 лет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Апробируется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Единая (унифицированная) программа развития игрока 10-14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лет в школах, принимавших участие в разработке Программы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9512" y="332656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Дорожная карта «поиска талантов»</a:t>
            </a:r>
          </a:p>
          <a:p>
            <a:pPr algn="l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КАДРЫ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5013176"/>
            <a:ext cx="792088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1</a:t>
            </a:r>
            <a:endParaRPr lang="ru-RU" sz="9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03648" y="4797152"/>
            <a:ext cx="7704856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необходимо сделать:</a:t>
            </a:r>
          </a:p>
          <a:p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Апробируется Единая (унифицированная) программа развития игрока 10-14 лет в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20 школах из разных регионов, разного уровня</a:t>
            </a:r>
            <a:endParaRPr lang="ru-RU" sz="17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Обучить инструкторов-преподавателей (проведение курса)</a:t>
            </a:r>
            <a:endParaRPr lang="ru-RU" sz="17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Внести изменения в Программы обучения тренеров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Внедрить Единую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унифицированную) программы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развития игрока 10-14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лет</a:t>
            </a: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4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lasov\AppData\Local\Microsoft\Windows\Temporary Internet Files\Content.Outlook\7ZRBQOOC\IMG_11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18548" y="943162"/>
            <a:ext cx="6612228" cy="495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7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9512" y="44624"/>
            <a:ext cx="878497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Дорожная карта 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«поиска талантов»</a:t>
            </a:r>
          </a:p>
          <a:p>
            <a:pPr algn="l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КАДРЫ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25144"/>
            <a:ext cx="792088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2</a:t>
            </a:r>
            <a:endParaRPr lang="ru-RU" sz="9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6617" y="904156"/>
            <a:ext cx="9101616" cy="42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200" b="1" u="sng" dirty="0" smtClean="0">
                <a:solidFill>
                  <a:schemeClr val="accent5">
                    <a:lumMod val="75000"/>
                  </a:schemeClr>
                </a:solidFill>
              </a:rPr>
              <a:t>Подготовка футбольных менеджеров</a:t>
            </a:r>
            <a:endParaRPr lang="ru-RU" sz="2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137246" y="1327076"/>
            <a:ext cx="892035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Качественное управление футбольными организациями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Федерациями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Клубами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Лигами</a:t>
            </a:r>
          </a:p>
          <a:p>
            <a:r>
              <a:rPr lang="ru-RU" sz="1700" u="sng" dirty="0" smtClean="0">
                <a:solidFill>
                  <a:schemeClr val="accent5">
                    <a:lumMod val="75000"/>
                  </a:schemeClr>
                </a:solidFill>
              </a:rPr>
              <a:t>Футбольными школами / академиями</a:t>
            </a: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287694" y="2852936"/>
            <a:ext cx="8676793" cy="130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сделано: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Проведен конкурс предложений по реализации образовательных программ подготовки футбольного менеджмента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Конкурс проводит ФИФА (куратор -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Ева </a:t>
            </a:r>
            <a:r>
              <a:rPr lang="ru-RU" sz="1700" dirty="0" err="1">
                <a:solidFill>
                  <a:schemeClr val="accent5">
                    <a:lumMod val="75000"/>
                  </a:schemeClr>
                </a:solidFill>
              </a:rPr>
              <a:t>Паскье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). Участники конкурса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259632" y="4839942"/>
            <a:ext cx="7624214" cy="15841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необходимо сделать: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Решение ФИФА (</a:t>
            </a:r>
            <a:r>
              <a:rPr lang="en-US" sz="1700" dirty="0" smtClean="0">
                <a:solidFill>
                  <a:schemeClr val="accent5">
                    <a:lumMod val="75000"/>
                  </a:schemeClr>
                </a:solidFill>
              </a:rPr>
              <a:t>IV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квартал 2016 г.)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Определить порядок Реализации Программы FIFA </a:t>
            </a:r>
            <a:r>
              <a:rPr lang="ru-RU" sz="1700" dirty="0" err="1" smtClean="0">
                <a:solidFill>
                  <a:schemeClr val="accent5">
                    <a:lumMod val="75000"/>
                  </a:schemeClr>
                </a:solidFill>
              </a:rPr>
              <a:t>Legacy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 E</a:t>
            </a:r>
            <a:r>
              <a:rPr lang="arn-CL" sz="1700" dirty="0" smtClean="0">
                <a:solidFill>
                  <a:schemeClr val="accent5">
                    <a:lumMod val="75000"/>
                  </a:schemeClr>
                </a:solidFill>
              </a:rPr>
              <a:t>ducation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 (отдельное решение Исполкома РФС)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Реализовать образовательную программу по подготовке футбольных менеджеров</a:t>
            </a:r>
            <a:endParaRPr lang="ru-RU" sz="1700" spc="-6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409663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 Российский олимпийский Университет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Университет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имени Плеханова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Высшая </a:t>
            </a:r>
            <a:r>
              <a:rPr lang="ru-RU" sz="1200" dirty="0">
                <a:solidFill>
                  <a:schemeClr val="accent5">
                    <a:lumMod val="75000"/>
                  </a:schemeClr>
                </a:solidFill>
              </a:rPr>
              <a:t>школа 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Экономики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46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24744"/>
            <a:ext cx="9162304" cy="100811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Состояние, строительство и развитие</a:t>
            </a:r>
            <a:b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объектов футбольной инфраструктуры</a:t>
            </a:r>
            <a:endParaRPr lang="ru-RU" sz="2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0" y="1988840"/>
            <a:ext cx="9324528" cy="18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сделано: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Собраны планы РОИВ по развитию уровней футбола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Собраны планы </a:t>
            </a:r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РОИВ по </a:t>
            </a:r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участию в программах и проектах по развитию футбольной инфраструктуры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Составлен реестр объектов футбольной инфраструктуры по регионам Российской Федерации</a:t>
            </a:r>
            <a:endParaRPr lang="ru-RU" sz="17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496" y="44624"/>
            <a:ext cx="9126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Дорожная карта 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«поиска талантов»</a:t>
            </a:r>
          </a:p>
          <a:p>
            <a:pPr algn="l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ИНФРАСТРУКТУРА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581128"/>
            <a:ext cx="792088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6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115616" y="4869160"/>
            <a:ext cx="7920880" cy="16561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необходимо сделать: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Учитывать собранные материалы при реализации Программы «Центры футбола»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Учитывать собранные материалы при реализации Подпрограммы «Развитие футбола в Российской Федерации» (в рамках поручений Президента РФ)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Осуществлять мониторинг состояния объектов футбольной инфраструктуры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91680" y="3596823"/>
            <a:ext cx="7452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Адрес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Размеры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Покрытие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Принадлежность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</a:rPr>
              <a:t>Сертифицированность</a:t>
            </a:r>
            <a:endParaRPr lang="ru-RU" sz="12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Внесение в реестр объектов спорта </a:t>
            </a:r>
            <a:r>
              <a:rPr lang="ru-RU" sz="1200" dirty="0" err="1" smtClean="0">
                <a:solidFill>
                  <a:schemeClr val="accent5">
                    <a:lumMod val="75000"/>
                  </a:schemeClr>
                </a:solidFill>
              </a:rPr>
              <a:t>Минспорта</a:t>
            </a:r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 РФ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84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84" y="908720"/>
            <a:ext cx="9101616" cy="729208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accent5">
                    <a:lumMod val="75000"/>
                  </a:schemeClr>
                </a:solidFill>
              </a:rPr>
              <a:t>Аттестация школ. Региональные </a:t>
            </a:r>
            <a:r>
              <a:rPr lang="ru-RU" sz="2200" b="1" dirty="0">
                <a:solidFill>
                  <a:schemeClr val="accent5">
                    <a:lumMod val="75000"/>
                  </a:schemeClr>
                </a:solidFill>
              </a:rPr>
              <a:t>Центры футбола</a:t>
            </a:r>
            <a:endParaRPr lang="ru-RU" sz="22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8946" y="1700808"/>
            <a:ext cx="9126808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сделано:</a:t>
            </a:r>
          </a:p>
          <a:p>
            <a:r>
              <a:rPr lang="ru-RU" sz="1700" dirty="0">
                <a:solidFill>
                  <a:schemeClr val="accent5">
                    <a:lumMod val="75000"/>
                  </a:schemeClr>
                </a:solidFill>
              </a:rPr>
              <a:t>Подготовлено Положение об а</a:t>
            </a:r>
            <a:r>
              <a:rPr lang="ru-RU" sz="1700" spc="-100" dirty="0">
                <a:solidFill>
                  <a:schemeClr val="accent5">
                    <a:lumMod val="75000"/>
                  </a:schemeClr>
                </a:solidFill>
              </a:rPr>
              <a:t>ттестация спортивных  школ / академий</a:t>
            </a:r>
            <a:endParaRPr lang="ru-RU" sz="17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Подготовлены изменения для внесения в Положение о присвоении статуса «Центр подготовки футболистов» </a:t>
            </a: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192" y="-27384"/>
            <a:ext cx="912680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Дорожная карта 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«поиска талантов»</a:t>
            </a:r>
          </a:p>
          <a:p>
            <a:pPr algn="l"/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МЕРОПРИЯТИЯ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149080"/>
            <a:ext cx="792088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</a:t>
            </a:r>
            <a:endParaRPr lang="ru-RU" sz="96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403648" y="4005064"/>
            <a:ext cx="7560840" cy="23042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700" b="1" dirty="0" smtClean="0">
                <a:solidFill>
                  <a:schemeClr val="accent5">
                    <a:lumMod val="75000"/>
                  </a:schemeClr>
                </a:solidFill>
              </a:rPr>
              <a:t>Что необходимо сделать: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Определить уровни в детском, юношеском и молодежном футболе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Изменить систему соревнований в детском, юношеском и молодежном футболе, учитывая уровни участников соревнований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Внедрить систему аттестации спортивных школ / академий</a:t>
            </a:r>
          </a:p>
          <a:p>
            <a:r>
              <a:rPr lang="ru-RU" sz="1700" dirty="0" smtClean="0">
                <a:solidFill>
                  <a:schemeClr val="accent5">
                    <a:lumMod val="75000"/>
                  </a:schemeClr>
                </a:solidFill>
              </a:rPr>
              <a:t>Приступить в формированию системы региональных центров футбола, основываясь на многосторонних договорах РОИВ-РФС-РФ-УСП (профильный ВУЗ, медицинский центр и пр.)</a:t>
            </a:r>
          </a:p>
          <a:p>
            <a:endParaRPr lang="ru-RU" sz="17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38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702</Words>
  <Application>Microsoft Office PowerPoint</Application>
  <PresentationFormat>Экран (4:3)</PresentationFormat>
  <Paragraphs>142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Реализация Программы  «Поиск талантов», утвержденного Исполкомом РФС 25 ноября 2015 года  </vt:lpstr>
      <vt:lpstr>Презентация PowerPoint</vt:lpstr>
      <vt:lpstr>Текущая ситуация.  Анализ точек потерь</vt:lpstr>
      <vt:lpstr>Презентация PowerPoint</vt:lpstr>
      <vt:lpstr>Унифицированные методики подготовки футболистов</vt:lpstr>
      <vt:lpstr>Презентация PowerPoint</vt:lpstr>
      <vt:lpstr>Презентация PowerPoint</vt:lpstr>
      <vt:lpstr>Состояние, строительство и развитие объектов футбольной инфраструктуры</vt:lpstr>
      <vt:lpstr>Аттестация школ. Региональные Центры футбола</vt:lpstr>
      <vt:lpstr>Единая информационно-аналитическая система (ЕИАС РФС)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в спорте</dc:title>
  <dc:creator>User</dc:creator>
  <cp:lastModifiedBy>Власов А.Е.</cp:lastModifiedBy>
  <cp:revision>98</cp:revision>
  <cp:lastPrinted>2016-05-26T11:46:27Z</cp:lastPrinted>
  <dcterms:created xsi:type="dcterms:W3CDTF">2016-03-13T19:22:30Z</dcterms:created>
  <dcterms:modified xsi:type="dcterms:W3CDTF">2016-09-23T06:09:20Z</dcterms:modified>
</cp:coreProperties>
</file>